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Fira Code Light"/>
      <p:regular r:id="rId19"/>
      <p:bold r:id="rId20"/>
    </p:embeddedFont>
    <p:embeddedFont>
      <p:font typeface="Proxima Nova"/>
      <p:regular r:id="rId21"/>
      <p:bold r:id="rId22"/>
      <p:italic r:id="rId23"/>
      <p:boldItalic r:id="rId24"/>
    </p:embeddedFont>
    <p:embeddedFont>
      <p:font typeface="Poppins"/>
      <p:regular r:id="rId25"/>
      <p:bold r:id="rId26"/>
      <p:italic r:id="rId27"/>
      <p:boldItalic r:id="rId28"/>
    </p:embeddedFont>
    <p:embeddedFont>
      <p:font typeface="Fira Code Medium"/>
      <p:regular r:id="rId29"/>
      <p:bold r:id="rId30"/>
    </p:embeddedFont>
    <p:embeddedFont>
      <p:font typeface="Poppins Light"/>
      <p:regular r:id="rId31"/>
      <p:bold r:id="rId32"/>
      <p:italic r:id="rId33"/>
      <p:boldItalic r:id="rId34"/>
    </p:embeddedFont>
    <p:embeddedFont>
      <p:font typeface="Poppins Medium"/>
      <p:regular r:id="rId35"/>
      <p:bold r:id="rId36"/>
      <p:italic r:id="rId37"/>
      <p:boldItalic r:id="rId38"/>
    </p:embeddedFont>
    <p:embeddedFont>
      <p:font typeface="Fira Code"/>
      <p:regular r:id="rId39"/>
      <p:bold r:id="rId40"/>
    </p:embeddedFont>
    <p:embeddedFont>
      <p:font typeface="Poppins SemiBold"/>
      <p:regular r:id="rId41"/>
      <p:bold r:id="rId42"/>
      <p:italic r:id="rId43"/>
      <p:boldItalic r:id="rId44"/>
    </p:embeddedFont>
    <p:embeddedFont>
      <p:font typeface="Oswald"/>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iraCode-bold.fntdata"/><Relationship Id="rId20" Type="http://schemas.openxmlformats.org/officeDocument/2006/relationships/font" Target="fonts/FiraCodeLight-bold.fntdata"/><Relationship Id="rId42" Type="http://schemas.openxmlformats.org/officeDocument/2006/relationships/font" Target="fonts/PoppinsSemiBold-bold.fntdata"/><Relationship Id="rId41" Type="http://schemas.openxmlformats.org/officeDocument/2006/relationships/font" Target="fonts/PoppinsSemiBold-regular.fntdata"/><Relationship Id="rId22" Type="http://schemas.openxmlformats.org/officeDocument/2006/relationships/font" Target="fonts/ProximaNova-bold.fntdata"/><Relationship Id="rId44" Type="http://schemas.openxmlformats.org/officeDocument/2006/relationships/font" Target="fonts/PoppinsSemiBold-boldItalic.fntdata"/><Relationship Id="rId21" Type="http://schemas.openxmlformats.org/officeDocument/2006/relationships/font" Target="fonts/ProximaNova-regular.fntdata"/><Relationship Id="rId43" Type="http://schemas.openxmlformats.org/officeDocument/2006/relationships/font" Target="fonts/PoppinsSemiBold-italic.fntdata"/><Relationship Id="rId24" Type="http://schemas.openxmlformats.org/officeDocument/2006/relationships/font" Target="fonts/ProximaNova-boldItalic.fntdata"/><Relationship Id="rId46" Type="http://schemas.openxmlformats.org/officeDocument/2006/relationships/font" Target="fonts/Oswald-bold.fntdata"/><Relationship Id="rId23" Type="http://schemas.openxmlformats.org/officeDocument/2006/relationships/font" Target="fonts/ProximaNova-italic.fntdata"/><Relationship Id="rId45" Type="http://schemas.openxmlformats.org/officeDocument/2006/relationships/font" Target="fonts/Oswa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bold.fntdata"/><Relationship Id="rId25" Type="http://schemas.openxmlformats.org/officeDocument/2006/relationships/font" Target="fonts/Poppins-regular.fntdata"/><Relationship Id="rId28" Type="http://schemas.openxmlformats.org/officeDocument/2006/relationships/font" Target="fonts/Poppins-boldItalic.fntdata"/><Relationship Id="rId27" Type="http://schemas.openxmlformats.org/officeDocument/2006/relationships/font" Target="fonts/Poppins-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CodeMedium-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Light-regular.fntdata"/><Relationship Id="rId30" Type="http://schemas.openxmlformats.org/officeDocument/2006/relationships/font" Target="fonts/FiraCodeMedium-bold.fntdata"/><Relationship Id="rId11" Type="http://schemas.openxmlformats.org/officeDocument/2006/relationships/slide" Target="slides/slide6.xml"/><Relationship Id="rId33" Type="http://schemas.openxmlformats.org/officeDocument/2006/relationships/font" Target="fonts/PoppinsLight-italic.fntdata"/><Relationship Id="rId10" Type="http://schemas.openxmlformats.org/officeDocument/2006/relationships/slide" Target="slides/slide5.xml"/><Relationship Id="rId32" Type="http://schemas.openxmlformats.org/officeDocument/2006/relationships/font" Target="fonts/PoppinsLight-bold.fntdata"/><Relationship Id="rId13" Type="http://schemas.openxmlformats.org/officeDocument/2006/relationships/slide" Target="slides/slide8.xml"/><Relationship Id="rId35" Type="http://schemas.openxmlformats.org/officeDocument/2006/relationships/font" Target="fonts/PoppinsMedium-regular.fntdata"/><Relationship Id="rId12" Type="http://schemas.openxmlformats.org/officeDocument/2006/relationships/slide" Target="slides/slide7.xml"/><Relationship Id="rId34" Type="http://schemas.openxmlformats.org/officeDocument/2006/relationships/font" Target="fonts/PoppinsLight-boldItalic.fntdata"/><Relationship Id="rId15" Type="http://schemas.openxmlformats.org/officeDocument/2006/relationships/slide" Target="slides/slide10.xml"/><Relationship Id="rId37" Type="http://schemas.openxmlformats.org/officeDocument/2006/relationships/font" Target="fonts/PoppinsMedium-italic.fntdata"/><Relationship Id="rId14" Type="http://schemas.openxmlformats.org/officeDocument/2006/relationships/slide" Target="slides/slide9.xml"/><Relationship Id="rId36" Type="http://schemas.openxmlformats.org/officeDocument/2006/relationships/font" Target="fonts/PoppinsMedium-bold.fntdata"/><Relationship Id="rId17" Type="http://schemas.openxmlformats.org/officeDocument/2006/relationships/slide" Target="slides/slide12.xml"/><Relationship Id="rId39" Type="http://schemas.openxmlformats.org/officeDocument/2006/relationships/font" Target="fonts/FiraCode-regular.fntdata"/><Relationship Id="rId16" Type="http://schemas.openxmlformats.org/officeDocument/2006/relationships/slide" Target="slides/slide11.xml"/><Relationship Id="rId38" Type="http://schemas.openxmlformats.org/officeDocument/2006/relationships/font" Target="fonts/PoppinsMedium-boldItalic.fntdata"/><Relationship Id="rId19" Type="http://schemas.openxmlformats.org/officeDocument/2006/relationships/font" Target="fonts/FiraCodeLight-regular.fntdata"/><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2.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cb9a0b074_1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cb9a0b074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b9a0b07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b9a0b07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c22ae65a8_0_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0c22ae65a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0be4989760_1_1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0be4989760_1_1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0be4989760_1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0be4989760_1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e965474a9_3_3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e965474a9_3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0c066ad8a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0c066ad8a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 name="Shape 58"/>
        <p:cNvGrpSpPr/>
        <p:nvPr/>
      </p:nvGrpSpPr>
      <p:grpSpPr>
        <a:xfrm>
          <a:off x="0" y="0"/>
          <a:ext cx="0" cy="0"/>
          <a:chOff x="0" y="0"/>
          <a:chExt cx="0" cy="0"/>
        </a:xfrm>
      </p:grpSpPr>
      <p:sp>
        <p:nvSpPr>
          <p:cNvPr id="59" name="Google Shape;59;p13"/>
          <p:cNvSpPr/>
          <p:nvPr/>
        </p:nvSpPr>
        <p:spPr>
          <a:xfrm>
            <a:off x="-39450" y="-39450"/>
            <a:ext cx="9222900" cy="5222400"/>
          </a:xfrm>
          <a:prstGeom prst="rect">
            <a:avLst/>
          </a:prstGeom>
          <a:solidFill>
            <a:srgbClr val="000000">
              <a:alpha val="796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txBox="1"/>
          <p:nvPr>
            <p:ph type="title"/>
          </p:nvPr>
        </p:nvSpPr>
        <p:spPr>
          <a:xfrm>
            <a:off x="171500" y="202837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200">
                <a:solidFill>
                  <a:schemeClr val="lt1"/>
                </a:solidFill>
                <a:latin typeface="Poppins Medium"/>
                <a:ea typeface="Poppins Medium"/>
                <a:cs typeface="Poppins Medium"/>
                <a:sym typeface="Poppins Medium"/>
              </a:rPr>
              <a:t>K</a:t>
            </a:r>
            <a:r>
              <a:rPr lang="en" sz="3200">
                <a:solidFill>
                  <a:schemeClr val="lt1"/>
                </a:solidFill>
                <a:latin typeface="Poppins Medium"/>
                <a:ea typeface="Poppins Medium"/>
                <a:cs typeface="Poppins Medium"/>
                <a:sym typeface="Poppins Medium"/>
              </a:rPr>
              <a:t>GISL</a:t>
            </a:r>
            <a:r>
              <a:rPr lang="en" sz="3200">
                <a:solidFill>
                  <a:schemeClr val="lt1"/>
                </a:solidFill>
                <a:latin typeface="Poppins Medium"/>
                <a:ea typeface="Poppins Medium"/>
                <a:cs typeface="Poppins Medium"/>
                <a:sym typeface="Poppins Medium"/>
              </a:rPr>
              <a:t> INSTITUTE OF TECHNOLOGY</a:t>
            </a:r>
            <a:r>
              <a:rPr lang="en" sz="3200">
                <a:solidFill>
                  <a:schemeClr val="lt1"/>
                </a:solidFill>
                <a:latin typeface="Poppins Medium"/>
                <a:ea typeface="Poppins Medium"/>
                <a:cs typeface="Poppins Medium"/>
                <a:sym typeface="Poppins Medium"/>
              </a:rPr>
              <a:t> </a:t>
            </a:r>
            <a:endParaRPr sz="3200">
              <a:solidFill>
                <a:schemeClr val="lt1"/>
              </a:solidFill>
              <a:latin typeface="Poppins Medium"/>
              <a:ea typeface="Poppins Medium"/>
              <a:cs typeface="Poppins Medium"/>
              <a:sym typeface="Poppins Medium"/>
            </a:endParaRPr>
          </a:p>
        </p:txBody>
      </p:sp>
      <p:pic>
        <p:nvPicPr>
          <p:cNvPr id="61" name="Google Shape;61;p13"/>
          <p:cNvPicPr preferRelativeResize="0"/>
          <p:nvPr/>
        </p:nvPicPr>
        <p:blipFill rotWithShape="1">
          <a:blip r:embed="rId4">
            <a:alphaModFix/>
          </a:blip>
          <a:srcRect b="14320" l="0" r="0" t="-14320"/>
          <a:stretch/>
        </p:blipFill>
        <p:spPr>
          <a:xfrm>
            <a:off x="651398" y="678200"/>
            <a:ext cx="1432300" cy="1432325"/>
          </a:xfrm>
          <a:prstGeom prst="rect">
            <a:avLst/>
          </a:prstGeom>
          <a:noFill/>
          <a:ln>
            <a:noFill/>
          </a:ln>
        </p:spPr>
      </p:pic>
      <p:sp>
        <p:nvSpPr>
          <p:cNvPr id="62" name="Google Shape;62;p13"/>
          <p:cNvSpPr txBox="1"/>
          <p:nvPr/>
        </p:nvSpPr>
        <p:spPr>
          <a:xfrm>
            <a:off x="5089775" y="557325"/>
            <a:ext cx="3679500" cy="9081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700">
                <a:solidFill>
                  <a:schemeClr val="dk1"/>
                </a:solidFill>
                <a:latin typeface="Oswald"/>
                <a:ea typeface="Oswald"/>
                <a:cs typeface="Oswald"/>
                <a:sym typeface="Oswald"/>
              </a:rPr>
              <a:t>PY-EXPO - 2021</a:t>
            </a:r>
            <a:endParaRPr sz="4700">
              <a:solidFill>
                <a:schemeClr val="dk1"/>
              </a:solidFill>
              <a:latin typeface="Oswald"/>
              <a:ea typeface="Oswald"/>
              <a:cs typeface="Oswald"/>
              <a:sym typeface="Oswald"/>
            </a:endParaRPr>
          </a:p>
        </p:txBody>
      </p:sp>
      <p:sp>
        <p:nvSpPr>
          <p:cNvPr id="63" name="Google Shape;63;p13"/>
          <p:cNvSpPr txBox="1"/>
          <p:nvPr/>
        </p:nvSpPr>
        <p:spPr>
          <a:xfrm>
            <a:off x="5609675" y="2571750"/>
            <a:ext cx="2639700" cy="1262100"/>
          </a:xfrm>
          <a:prstGeom prst="rect">
            <a:avLst/>
          </a:prstGeom>
          <a:solidFill>
            <a:srgbClr val="000000">
              <a:alpha val="84920"/>
            </a:srgbClr>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Poppins Light"/>
                <a:ea typeface="Poppins Light"/>
                <a:cs typeface="Poppins Light"/>
                <a:sym typeface="Poppins Light"/>
              </a:rPr>
              <a:t>Team Members:</a:t>
            </a:r>
            <a:endParaRPr sz="2200">
              <a:solidFill>
                <a:schemeClr val="lt1"/>
              </a:solidFill>
              <a:latin typeface="Poppins Light"/>
              <a:ea typeface="Poppins Light"/>
              <a:cs typeface="Poppins Light"/>
              <a:sym typeface="Poppins Light"/>
            </a:endParaRPr>
          </a:p>
          <a:p>
            <a:pPr indent="-330200" lvl="0" marL="457200" rtl="0" algn="l">
              <a:spcBef>
                <a:spcPts val="0"/>
              </a:spcBef>
              <a:spcAft>
                <a:spcPts val="0"/>
              </a:spcAft>
              <a:buClr>
                <a:schemeClr val="lt1"/>
              </a:buClr>
              <a:buSzPts val="1600"/>
              <a:buFont typeface="Poppins Medium"/>
              <a:buChar char="➢"/>
            </a:pPr>
            <a:r>
              <a:rPr lang="en" sz="1600">
                <a:solidFill>
                  <a:schemeClr val="lt1"/>
                </a:solidFill>
                <a:latin typeface="Poppins Medium"/>
                <a:ea typeface="Poppins Medium"/>
                <a:cs typeface="Poppins Medium"/>
                <a:sym typeface="Poppins Medium"/>
              </a:rPr>
              <a:t>Pavithra</a:t>
            </a:r>
            <a:endParaRPr sz="1600">
              <a:solidFill>
                <a:schemeClr val="lt1"/>
              </a:solidFill>
              <a:latin typeface="Poppins Medium"/>
              <a:ea typeface="Poppins Medium"/>
              <a:cs typeface="Poppins Medium"/>
              <a:sym typeface="Poppins Medium"/>
            </a:endParaRPr>
          </a:p>
          <a:p>
            <a:pPr indent="-330200" lvl="0" marL="457200" rtl="0" algn="l">
              <a:spcBef>
                <a:spcPts val="0"/>
              </a:spcBef>
              <a:spcAft>
                <a:spcPts val="0"/>
              </a:spcAft>
              <a:buClr>
                <a:schemeClr val="lt1"/>
              </a:buClr>
              <a:buSzPts val="1600"/>
              <a:buFont typeface="Poppins Medium"/>
              <a:buChar char="➢"/>
            </a:pPr>
            <a:r>
              <a:rPr lang="en" sz="1600">
                <a:solidFill>
                  <a:schemeClr val="lt1"/>
                </a:solidFill>
                <a:latin typeface="Poppins Medium"/>
                <a:ea typeface="Poppins Medium"/>
                <a:cs typeface="Poppins Medium"/>
                <a:sym typeface="Poppins Medium"/>
              </a:rPr>
              <a:t>Sindhu</a:t>
            </a:r>
            <a:endParaRPr sz="1600">
              <a:solidFill>
                <a:schemeClr val="lt1"/>
              </a:solidFill>
              <a:latin typeface="Poppins Medium"/>
              <a:ea typeface="Poppins Medium"/>
              <a:cs typeface="Poppins Medium"/>
              <a:sym typeface="Poppins Medium"/>
            </a:endParaRPr>
          </a:p>
          <a:p>
            <a:pPr indent="-330200" lvl="0" marL="457200" rtl="0" algn="l">
              <a:spcBef>
                <a:spcPts val="0"/>
              </a:spcBef>
              <a:spcAft>
                <a:spcPts val="0"/>
              </a:spcAft>
              <a:buClr>
                <a:schemeClr val="lt1"/>
              </a:buClr>
              <a:buSzPts val="1600"/>
              <a:buFont typeface="Poppins Medium"/>
              <a:buChar char="➢"/>
            </a:pPr>
            <a:r>
              <a:rPr lang="en" sz="1600">
                <a:solidFill>
                  <a:schemeClr val="lt1"/>
                </a:solidFill>
                <a:latin typeface="Poppins Medium"/>
                <a:ea typeface="Poppins Medium"/>
                <a:cs typeface="Poppins Medium"/>
                <a:sym typeface="Poppins Medium"/>
              </a:rPr>
              <a:t>Salman</a:t>
            </a:r>
            <a:endParaRPr sz="1600">
              <a:solidFill>
                <a:schemeClr val="lt1"/>
              </a:solidFill>
              <a:latin typeface="Poppins Medium"/>
              <a:ea typeface="Poppins Medium"/>
              <a:cs typeface="Poppins Medium"/>
              <a:sym typeface="Poppi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51" name="Shape 151"/>
        <p:cNvGrpSpPr/>
        <p:nvPr/>
      </p:nvGrpSpPr>
      <p:grpSpPr>
        <a:xfrm>
          <a:off x="0" y="0"/>
          <a:ext cx="0" cy="0"/>
          <a:chOff x="0" y="0"/>
          <a:chExt cx="0" cy="0"/>
        </a:xfrm>
      </p:grpSpPr>
      <p:pic>
        <p:nvPicPr>
          <p:cNvPr id="152" name="Google Shape;152;p22"/>
          <p:cNvPicPr preferRelativeResize="0"/>
          <p:nvPr/>
        </p:nvPicPr>
        <p:blipFill rotWithShape="1">
          <a:blip r:embed="rId3">
            <a:alphaModFix/>
          </a:blip>
          <a:srcRect b="11114" l="20495" r="23353" t="30542"/>
          <a:stretch/>
        </p:blipFill>
        <p:spPr>
          <a:xfrm>
            <a:off x="308875" y="2215850"/>
            <a:ext cx="3908225" cy="2283026"/>
          </a:xfrm>
          <a:prstGeom prst="rect">
            <a:avLst/>
          </a:prstGeom>
          <a:noFill/>
          <a:ln>
            <a:noFill/>
          </a:ln>
        </p:spPr>
      </p:pic>
      <p:sp>
        <p:nvSpPr>
          <p:cNvPr id="153" name="Google Shape;153;p22"/>
          <p:cNvSpPr txBox="1"/>
          <p:nvPr/>
        </p:nvSpPr>
        <p:spPr>
          <a:xfrm>
            <a:off x="308875" y="362600"/>
            <a:ext cx="1987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rgbClr val="1F1F1F"/>
                </a:solidFill>
                <a:latin typeface="Fira Code Medium"/>
                <a:ea typeface="Fira Code Medium"/>
                <a:cs typeface="Fira Code Medium"/>
                <a:sym typeface="Fira Code Medium"/>
              </a:rPr>
              <a:t>Inputs</a:t>
            </a:r>
            <a:endParaRPr sz="3000">
              <a:solidFill>
                <a:srgbClr val="1F1F1F"/>
              </a:solidFill>
              <a:latin typeface="Fira Code Medium"/>
              <a:ea typeface="Fira Code Medium"/>
              <a:cs typeface="Fira Code Medium"/>
              <a:sym typeface="Fira Code Medium"/>
            </a:endParaRPr>
          </a:p>
        </p:txBody>
      </p:sp>
      <p:sp>
        <p:nvSpPr>
          <p:cNvPr id="154" name="Google Shape;154;p22"/>
          <p:cNvSpPr txBox="1"/>
          <p:nvPr/>
        </p:nvSpPr>
        <p:spPr>
          <a:xfrm>
            <a:off x="4982350" y="393350"/>
            <a:ext cx="19875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lt1"/>
                </a:solidFill>
                <a:latin typeface="Poppins"/>
                <a:ea typeface="Poppins"/>
                <a:cs typeface="Poppins"/>
                <a:sym typeface="Poppins"/>
              </a:rPr>
              <a:t>Output</a:t>
            </a:r>
            <a:endParaRPr sz="2600">
              <a:solidFill>
                <a:schemeClr val="lt1"/>
              </a:solidFill>
              <a:latin typeface="Poppins"/>
              <a:ea typeface="Poppins"/>
              <a:cs typeface="Poppins"/>
              <a:sym typeface="Poppins"/>
            </a:endParaRPr>
          </a:p>
        </p:txBody>
      </p:sp>
      <p:sp>
        <p:nvSpPr>
          <p:cNvPr id="155" name="Google Shape;155;p22"/>
          <p:cNvSpPr txBox="1"/>
          <p:nvPr/>
        </p:nvSpPr>
        <p:spPr>
          <a:xfrm>
            <a:off x="308875" y="1009100"/>
            <a:ext cx="3827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434343"/>
                </a:solidFill>
                <a:latin typeface="Poppins Medium"/>
                <a:ea typeface="Poppins Medium"/>
                <a:cs typeface="Poppins Medium"/>
                <a:sym typeface="Poppins Medium"/>
              </a:rPr>
              <a:t>Inputs we want to run this program. Inputs like the </a:t>
            </a:r>
            <a:r>
              <a:rPr lang="en">
                <a:solidFill>
                  <a:srgbClr val="434343"/>
                </a:solidFill>
                <a:latin typeface="Poppins Medium"/>
                <a:ea typeface="Poppins Medium"/>
                <a:cs typeface="Poppins Medium"/>
                <a:sym typeface="Poppins Medium"/>
              </a:rPr>
              <a:t>receiver</a:t>
            </a:r>
            <a:r>
              <a:rPr lang="en">
                <a:solidFill>
                  <a:srgbClr val="434343"/>
                </a:solidFill>
                <a:latin typeface="Poppins Medium"/>
                <a:ea typeface="Poppins Medium"/>
                <a:cs typeface="Poppins Medium"/>
                <a:sym typeface="Poppins Medium"/>
              </a:rPr>
              <a:t> email and receiver name are stored and be used.</a:t>
            </a:r>
            <a:endParaRPr>
              <a:solidFill>
                <a:srgbClr val="434343"/>
              </a:solidFill>
              <a:latin typeface="Poppins Medium"/>
              <a:ea typeface="Poppins Medium"/>
              <a:cs typeface="Poppins Medium"/>
              <a:sym typeface="Poppins Medium"/>
            </a:endParaRPr>
          </a:p>
        </p:txBody>
      </p:sp>
      <p:sp>
        <p:nvSpPr>
          <p:cNvPr id="156" name="Google Shape;156;p22"/>
          <p:cNvSpPr txBox="1"/>
          <p:nvPr/>
        </p:nvSpPr>
        <p:spPr>
          <a:xfrm>
            <a:off x="4982350" y="1009100"/>
            <a:ext cx="3666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999999"/>
                </a:solidFill>
                <a:latin typeface="Poppins Medium"/>
                <a:ea typeface="Poppins Medium"/>
                <a:cs typeface="Poppins Medium"/>
                <a:sym typeface="Poppins Medium"/>
              </a:rPr>
              <a:t>Output achieved by this program. This picture shows the sample output that we got from this program</a:t>
            </a:r>
            <a:endParaRPr>
              <a:solidFill>
                <a:srgbClr val="999999"/>
              </a:solidFill>
              <a:latin typeface="Poppins Medium"/>
              <a:ea typeface="Poppins Medium"/>
              <a:cs typeface="Poppins Medium"/>
              <a:sym typeface="Poppins Medium"/>
            </a:endParaRPr>
          </a:p>
        </p:txBody>
      </p:sp>
      <p:pic>
        <p:nvPicPr>
          <p:cNvPr id="157" name="Google Shape;157;p22"/>
          <p:cNvPicPr preferRelativeResize="0"/>
          <p:nvPr/>
        </p:nvPicPr>
        <p:blipFill rotWithShape="1">
          <a:blip r:embed="rId4">
            <a:alphaModFix/>
          </a:blip>
          <a:srcRect b="4100" l="24300" r="7131" t="36985"/>
          <a:stretch/>
        </p:blipFill>
        <p:spPr>
          <a:xfrm>
            <a:off x="4928625" y="2215850"/>
            <a:ext cx="4038999" cy="19987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F1F1F"/>
        </a:solidFill>
      </p:bgPr>
    </p:bg>
    <p:spTree>
      <p:nvGrpSpPr>
        <p:cNvPr id="161" name="Shape 161"/>
        <p:cNvGrpSpPr/>
        <p:nvPr/>
      </p:nvGrpSpPr>
      <p:grpSpPr>
        <a:xfrm>
          <a:off x="0" y="0"/>
          <a:ext cx="0" cy="0"/>
          <a:chOff x="0" y="0"/>
          <a:chExt cx="0" cy="0"/>
        </a:xfrm>
      </p:grpSpPr>
      <p:sp>
        <p:nvSpPr>
          <p:cNvPr id="162" name="Google Shape;162;p23"/>
          <p:cNvSpPr/>
          <p:nvPr/>
        </p:nvSpPr>
        <p:spPr>
          <a:xfrm>
            <a:off x="5680675" y="-60450"/>
            <a:ext cx="3558900" cy="5264400"/>
          </a:xfrm>
          <a:prstGeom prst="rect">
            <a:avLst/>
          </a:prstGeom>
          <a:solidFill>
            <a:srgbClr val="9E9E9E"/>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F1F1F"/>
              </a:solidFill>
            </a:endParaRPr>
          </a:p>
        </p:txBody>
      </p:sp>
      <p:sp>
        <p:nvSpPr>
          <p:cNvPr id="163" name="Google Shape;163;p23"/>
          <p:cNvSpPr txBox="1"/>
          <p:nvPr/>
        </p:nvSpPr>
        <p:spPr>
          <a:xfrm>
            <a:off x="470100" y="376025"/>
            <a:ext cx="4686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9C9C9C"/>
                </a:solidFill>
                <a:latin typeface="Poppins Medium"/>
                <a:ea typeface="Poppins Medium"/>
                <a:cs typeface="Poppins Medium"/>
                <a:sym typeface="Poppins Medium"/>
              </a:rPr>
              <a:t>Errors Occurred :</a:t>
            </a:r>
            <a:endParaRPr sz="2100">
              <a:solidFill>
                <a:srgbClr val="9C9C9C"/>
              </a:solidFill>
              <a:latin typeface="Poppins Medium"/>
              <a:ea typeface="Poppins Medium"/>
              <a:cs typeface="Poppins Medium"/>
              <a:sym typeface="Poppins Medium"/>
            </a:endParaRPr>
          </a:p>
        </p:txBody>
      </p:sp>
      <p:pic>
        <p:nvPicPr>
          <p:cNvPr id="164" name="Google Shape;164;p23"/>
          <p:cNvPicPr preferRelativeResize="0"/>
          <p:nvPr/>
        </p:nvPicPr>
        <p:blipFill>
          <a:blip r:embed="rId3">
            <a:alphaModFix/>
          </a:blip>
          <a:stretch>
            <a:fillRect/>
          </a:stretch>
        </p:blipFill>
        <p:spPr>
          <a:xfrm>
            <a:off x="542299" y="2171750"/>
            <a:ext cx="4856351" cy="1228725"/>
          </a:xfrm>
          <a:prstGeom prst="rect">
            <a:avLst/>
          </a:prstGeom>
          <a:noFill/>
          <a:ln>
            <a:noFill/>
          </a:ln>
        </p:spPr>
      </p:pic>
      <p:sp>
        <p:nvSpPr>
          <p:cNvPr id="165" name="Google Shape;165;p23"/>
          <p:cNvSpPr txBox="1"/>
          <p:nvPr/>
        </p:nvSpPr>
        <p:spPr>
          <a:xfrm>
            <a:off x="470100" y="986450"/>
            <a:ext cx="41019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9E9E9E"/>
                </a:solidFill>
                <a:latin typeface="Poppins Medium"/>
                <a:ea typeface="Poppins Medium"/>
                <a:cs typeface="Poppins Medium"/>
                <a:sym typeface="Poppins Medium"/>
              </a:rPr>
              <a:t>Errors occurred while installing Streamlit package. </a:t>
            </a:r>
            <a:endParaRPr sz="1300">
              <a:solidFill>
                <a:srgbClr val="9E9E9E"/>
              </a:solidFill>
              <a:latin typeface="Poppins Medium"/>
              <a:ea typeface="Poppins Medium"/>
              <a:cs typeface="Poppins Medium"/>
              <a:sym typeface="Poppins Medium"/>
            </a:endParaRPr>
          </a:p>
          <a:p>
            <a:pPr indent="0" lvl="0" marL="0" rtl="0" algn="l">
              <a:spcBef>
                <a:spcPts val="0"/>
              </a:spcBef>
              <a:spcAft>
                <a:spcPts val="0"/>
              </a:spcAft>
              <a:buNone/>
            </a:pPr>
            <a:r>
              <a:t/>
            </a:r>
            <a:endParaRPr sz="1300">
              <a:solidFill>
                <a:srgbClr val="9E9E9E"/>
              </a:solidFill>
              <a:latin typeface="Fira Code Medium"/>
              <a:ea typeface="Fira Code Medium"/>
              <a:cs typeface="Fira Code Medium"/>
              <a:sym typeface="Fira Code Medium"/>
            </a:endParaRPr>
          </a:p>
          <a:p>
            <a:pPr indent="0" lvl="0" marL="0" rtl="0" algn="l">
              <a:spcBef>
                <a:spcPts val="0"/>
              </a:spcBef>
              <a:spcAft>
                <a:spcPts val="0"/>
              </a:spcAft>
              <a:buNone/>
            </a:pPr>
            <a:r>
              <a:t/>
            </a:r>
            <a:endParaRPr sz="1300">
              <a:solidFill>
                <a:srgbClr val="9E9E9E"/>
              </a:solidFill>
              <a:latin typeface="Fira Code Medium"/>
              <a:ea typeface="Fira Code Medium"/>
              <a:cs typeface="Fira Code Medium"/>
              <a:sym typeface="Fira Code Medium"/>
            </a:endParaRPr>
          </a:p>
          <a:p>
            <a:pPr indent="0" lvl="0" marL="0" rtl="0" algn="l">
              <a:spcBef>
                <a:spcPts val="0"/>
              </a:spcBef>
              <a:spcAft>
                <a:spcPts val="0"/>
              </a:spcAft>
              <a:buNone/>
            </a:pPr>
            <a:r>
              <a:rPr lang="en" sz="1300">
                <a:solidFill>
                  <a:srgbClr val="9E9E9E"/>
                </a:solidFill>
                <a:latin typeface="Fira Code Medium"/>
                <a:ea typeface="Fira Code Medium"/>
                <a:cs typeface="Fira Code Medium"/>
                <a:sym typeface="Fira Code Medium"/>
              </a:rPr>
              <a:t>ERROR: Failed building wheel for numpy </a:t>
            </a:r>
            <a:endParaRPr sz="1300">
              <a:solidFill>
                <a:srgbClr val="9E9E9E"/>
              </a:solidFill>
              <a:latin typeface="Fira Code Medium"/>
              <a:ea typeface="Fira Code Medium"/>
              <a:cs typeface="Fira Code Medium"/>
              <a:sym typeface="Fira Code Medium"/>
            </a:endParaRPr>
          </a:p>
        </p:txBody>
      </p:sp>
      <p:sp>
        <p:nvSpPr>
          <p:cNvPr id="166" name="Google Shape;166;p23"/>
          <p:cNvSpPr txBox="1"/>
          <p:nvPr/>
        </p:nvSpPr>
        <p:spPr>
          <a:xfrm>
            <a:off x="470100" y="3531725"/>
            <a:ext cx="19272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rgbClr val="9E9E9E"/>
                </a:solidFill>
                <a:latin typeface="Poppins Medium"/>
                <a:ea typeface="Poppins Medium"/>
                <a:cs typeface="Poppins Medium"/>
                <a:sym typeface="Poppins Medium"/>
              </a:rPr>
              <a:t>Tried Cases :</a:t>
            </a:r>
            <a:endParaRPr sz="1900">
              <a:solidFill>
                <a:srgbClr val="9E9E9E"/>
              </a:solidFill>
              <a:latin typeface="Poppins Medium"/>
              <a:ea typeface="Poppins Medium"/>
              <a:cs typeface="Poppins Medium"/>
              <a:sym typeface="Poppins Medium"/>
            </a:endParaRPr>
          </a:p>
        </p:txBody>
      </p:sp>
      <p:sp>
        <p:nvSpPr>
          <p:cNvPr id="167" name="Google Shape;167;p23"/>
          <p:cNvSpPr txBox="1"/>
          <p:nvPr/>
        </p:nvSpPr>
        <p:spPr>
          <a:xfrm>
            <a:off x="542294" y="4008725"/>
            <a:ext cx="2530800" cy="4926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999999"/>
                </a:solidFill>
                <a:latin typeface="Fira Code"/>
                <a:ea typeface="Fira Code"/>
                <a:cs typeface="Fira Code"/>
                <a:sym typeface="Fira Code"/>
              </a:rPr>
              <a:t>~$ pip install –upgrade pip</a:t>
            </a:r>
            <a:endParaRPr sz="1000">
              <a:solidFill>
                <a:srgbClr val="999999"/>
              </a:solidFill>
              <a:latin typeface="Fira Code"/>
              <a:ea typeface="Fira Code"/>
              <a:cs typeface="Fira Code"/>
              <a:sym typeface="Fira Code"/>
            </a:endParaRPr>
          </a:p>
          <a:p>
            <a:pPr indent="0" lvl="0" marL="0" rtl="0" algn="l">
              <a:spcBef>
                <a:spcPts val="0"/>
              </a:spcBef>
              <a:spcAft>
                <a:spcPts val="0"/>
              </a:spcAft>
              <a:buNone/>
            </a:pPr>
            <a:r>
              <a:rPr lang="en" sz="1000">
                <a:solidFill>
                  <a:srgbClr val="999999"/>
                </a:solidFill>
                <a:latin typeface="Fira Code"/>
                <a:ea typeface="Fira Code"/>
                <a:cs typeface="Fira Code"/>
                <a:sym typeface="Fira Code"/>
              </a:rPr>
              <a:t>~$ pip install pyarrow</a:t>
            </a:r>
            <a:endParaRPr sz="1000">
              <a:solidFill>
                <a:srgbClr val="999999"/>
              </a:solidFill>
              <a:latin typeface="Fira Code"/>
              <a:ea typeface="Fira Code"/>
              <a:cs typeface="Fira Code"/>
              <a:sym typeface="Fira Code"/>
            </a:endParaRPr>
          </a:p>
        </p:txBody>
      </p:sp>
      <p:sp>
        <p:nvSpPr>
          <p:cNvPr id="168" name="Google Shape;168;p23"/>
          <p:cNvSpPr txBox="1"/>
          <p:nvPr/>
        </p:nvSpPr>
        <p:spPr>
          <a:xfrm>
            <a:off x="542294" y="4574425"/>
            <a:ext cx="2530800" cy="3387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999999"/>
                </a:solidFill>
                <a:latin typeface="Fira Code"/>
                <a:ea typeface="Fira Code"/>
                <a:cs typeface="Fira Code"/>
                <a:sym typeface="Fira Code"/>
              </a:rPr>
              <a:t>~$ pip –upgrade streamlit</a:t>
            </a:r>
            <a:endParaRPr sz="1000">
              <a:solidFill>
                <a:srgbClr val="999999"/>
              </a:solidFill>
              <a:latin typeface="Fira Code"/>
              <a:ea typeface="Fira Code"/>
              <a:cs typeface="Fira Code"/>
              <a:sym typeface="Fira Code"/>
            </a:endParaRPr>
          </a:p>
        </p:txBody>
      </p:sp>
      <p:sp>
        <p:nvSpPr>
          <p:cNvPr id="169" name="Google Shape;169;p23"/>
          <p:cNvSpPr txBox="1"/>
          <p:nvPr/>
        </p:nvSpPr>
        <p:spPr>
          <a:xfrm>
            <a:off x="5801552" y="376025"/>
            <a:ext cx="26457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latin typeface="Poppins Medium"/>
                <a:ea typeface="Poppins Medium"/>
                <a:cs typeface="Poppins Medium"/>
                <a:sym typeface="Poppins Medium"/>
              </a:rPr>
              <a:t>Errors Rectified by</a:t>
            </a:r>
            <a:endParaRPr sz="2100">
              <a:latin typeface="Poppins Medium"/>
              <a:ea typeface="Poppins Medium"/>
              <a:cs typeface="Poppins Medium"/>
              <a:sym typeface="Poppins Medium"/>
            </a:endParaRPr>
          </a:p>
        </p:txBody>
      </p:sp>
      <p:sp>
        <p:nvSpPr>
          <p:cNvPr id="170" name="Google Shape;170;p23"/>
          <p:cNvSpPr txBox="1"/>
          <p:nvPr/>
        </p:nvSpPr>
        <p:spPr>
          <a:xfrm>
            <a:off x="5801573" y="1406463"/>
            <a:ext cx="3317100" cy="985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SzPts val="1300"/>
              <a:buFont typeface="Fira Code"/>
              <a:buChar char="❖"/>
            </a:pPr>
            <a:r>
              <a:rPr lang="en" sz="1300">
                <a:latin typeface="Fira Code"/>
                <a:ea typeface="Fira Code"/>
                <a:cs typeface="Fira Code"/>
                <a:sym typeface="Fira Code"/>
              </a:rPr>
              <a:t>Installing Conda Environment</a:t>
            </a:r>
            <a:endParaRPr sz="1300">
              <a:latin typeface="Fira Code"/>
              <a:ea typeface="Fira Code"/>
              <a:cs typeface="Fira Code"/>
              <a:sym typeface="Fira Code"/>
            </a:endParaRPr>
          </a:p>
          <a:p>
            <a:pPr indent="-311150" lvl="0" marL="457200" rtl="0" algn="l">
              <a:spcBef>
                <a:spcPts val="0"/>
              </a:spcBef>
              <a:spcAft>
                <a:spcPts val="0"/>
              </a:spcAft>
              <a:buSzPts val="1300"/>
              <a:buFont typeface="Fira Code"/>
              <a:buChar char="❖"/>
            </a:pPr>
            <a:r>
              <a:rPr lang="en" sz="1300">
                <a:latin typeface="Fira Code"/>
                <a:ea typeface="Fira Code"/>
                <a:cs typeface="Fira Code"/>
                <a:sym typeface="Fira Code"/>
              </a:rPr>
              <a:t>Run Streamlit in Conda Environment</a:t>
            </a:r>
            <a:endParaRPr sz="1300">
              <a:latin typeface="Fira Code"/>
              <a:ea typeface="Fira Code"/>
              <a:cs typeface="Fira Code"/>
              <a:sym typeface="Fira Code"/>
            </a:endParaRPr>
          </a:p>
        </p:txBody>
      </p:sp>
      <p:sp>
        <p:nvSpPr>
          <p:cNvPr id="171" name="Google Shape;171;p23"/>
          <p:cNvSpPr txBox="1"/>
          <p:nvPr/>
        </p:nvSpPr>
        <p:spPr>
          <a:xfrm>
            <a:off x="6083575" y="2914200"/>
            <a:ext cx="27666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oppins Medium"/>
                <a:ea typeface="Poppins Medium"/>
                <a:cs typeface="Poppins Medium"/>
                <a:sym typeface="Poppins Medium"/>
              </a:rPr>
              <a:t>Errors had been rectified by installing  virtual environment like anaconda in the local machine and streamlit package inside the conda environment</a:t>
            </a:r>
            <a:endParaRPr>
              <a:latin typeface="Poppins Medium"/>
              <a:ea typeface="Poppins Medium"/>
              <a:cs typeface="Poppins Medium"/>
              <a:sym typeface="Poppins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alpha val="84320"/>
          </a:srgbClr>
        </a:solidFill>
      </p:bgPr>
    </p:bg>
    <p:spTree>
      <p:nvGrpSpPr>
        <p:cNvPr id="175" name="Shape 175"/>
        <p:cNvGrpSpPr/>
        <p:nvPr/>
      </p:nvGrpSpPr>
      <p:grpSpPr>
        <a:xfrm>
          <a:off x="0" y="0"/>
          <a:ext cx="0" cy="0"/>
          <a:chOff x="0" y="0"/>
          <a:chExt cx="0" cy="0"/>
        </a:xfrm>
      </p:grpSpPr>
      <p:sp>
        <p:nvSpPr>
          <p:cNvPr id="176" name="Google Shape;176;p24"/>
          <p:cNvSpPr txBox="1"/>
          <p:nvPr>
            <p:ph idx="1" type="subTitle"/>
          </p:nvPr>
        </p:nvSpPr>
        <p:spPr>
          <a:xfrm>
            <a:off x="211950" y="126225"/>
            <a:ext cx="4045200" cy="4668000"/>
          </a:xfrm>
          <a:prstGeom prst="rect">
            <a:avLst/>
          </a:prstGeom>
        </p:spPr>
        <p:txBody>
          <a:bodyPr anchorCtr="0" anchor="ctr" bIns="91425" lIns="91425" spcFirstLastPara="1" rIns="91425" wrap="square" tIns="91425">
            <a:normAutofit/>
          </a:bodyPr>
          <a:lstStyle/>
          <a:p>
            <a:pPr indent="0" lvl="0" marL="0" rtl="0" algn="l">
              <a:lnSpc>
                <a:spcPct val="115000"/>
              </a:lnSpc>
              <a:spcBef>
                <a:spcPts val="0"/>
              </a:spcBef>
              <a:spcAft>
                <a:spcPts val="0"/>
              </a:spcAft>
              <a:buNone/>
            </a:pPr>
            <a:r>
              <a:rPr lang="en" sz="3000">
                <a:solidFill>
                  <a:schemeClr val="lt1"/>
                </a:solidFill>
                <a:latin typeface="Poppins SemiBold"/>
                <a:ea typeface="Poppins SemiBold"/>
                <a:cs typeface="Poppins SemiBold"/>
                <a:sym typeface="Poppins SemiBold"/>
              </a:rPr>
              <a:t>Applications</a:t>
            </a:r>
            <a:endParaRPr sz="3000">
              <a:solidFill>
                <a:schemeClr val="lt1"/>
              </a:solidFill>
              <a:latin typeface="Poppins SemiBold"/>
              <a:ea typeface="Poppins SemiBold"/>
              <a:cs typeface="Poppins SemiBold"/>
              <a:sym typeface="Poppins SemiBold"/>
            </a:endParaRPr>
          </a:p>
          <a:p>
            <a:pPr indent="-330200" lvl="0" marL="457200" rtl="0" algn="l">
              <a:lnSpc>
                <a:spcPct val="115000"/>
              </a:lnSpc>
              <a:spcBef>
                <a:spcPts val="1600"/>
              </a:spcBef>
              <a:spcAft>
                <a:spcPts val="0"/>
              </a:spcAft>
              <a:buClr>
                <a:srgbClr val="949494"/>
              </a:buClr>
              <a:buSzPts val="1600"/>
              <a:buFont typeface="Poppins Medium"/>
              <a:buChar char="❖"/>
            </a:pPr>
            <a:r>
              <a:rPr lang="en" sz="1600">
                <a:solidFill>
                  <a:srgbClr val="949494"/>
                </a:solidFill>
                <a:latin typeface="Poppins Medium"/>
                <a:ea typeface="Poppins Medium"/>
                <a:cs typeface="Poppins Medium"/>
                <a:sym typeface="Poppins Medium"/>
              </a:rPr>
              <a:t>It is being used in local companies as well as in big ecommerce giants like Amazon, Flipkart etc</a:t>
            </a:r>
            <a:endParaRPr sz="1600">
              <a:solidFill>
                <a:srgbClr val="949494"/>
              </a:solidFill>
              <a:latin typeface="Poppins Medium"/>
              <a:ea typeface="Poppins Medium"/>
              <a:cs typeface="Poppins Medium"/>
              <a:sym typeface="Poppins Medium"/>
            </a:endParaRPr>
          </a:p>
          <a:p>
            <a:pPr indent="-330200" lvl="0" marL="457200" rtl="0" algn="l">
              <a:lnSpc>
                <a:spcPct val="115000"/>
              </a:lnSpc>
              <a:spcBef>
                <a:spcPts val="0"/>
              </a:spcBef>
              <a:spcAft>
                <a:spcPts val="0"/>
              </a:spcAft>
              <a:buClr>
                <a:srgbClr val="949494"/>
              </a:buClr>
              <a:buSzPts val="1600"/>
              <a:buFont typeface="Poppins Medium"/>
              <a:buChar char="❖"/>
            </a:pPr>
            <a:r>
              <a:rPr lang="en" sz="1600">
                <a:solidFill>
                  <a:srgbClr val="949494"/>
                </a:solidFill>
                <a:latin typeface="Poppins Medium"/>
                <a:ea typeface="Poppins Medium"/>
                <a:cs typeface="Poppins Medium"/>
                <a:sym typeface="Poppins Medium"/>
              </a:rPr>
              <a:t>It is used to remind deadlines or event start date to users.</a:t>
            </a:r>
            <a:endParaRPr sz="1600">
              <a:solidFill>
                <a:srgbClr val="949494"/>
              </a:solidFill>
              <a:latin typeface="Poppins Medium"/>
              <a:ea typeface="Poppins Medium"/>
              <a:cs typeface="Poppins Medium"/>
              <a:sym typeface="Poppins Medium"/>
            </a:endParaRPr>
          </a:p>
          <a:p>
            <a:pPr indent="-330200" lvl="0" marL="457200" rtl="0" algn="l">
              <a:lnSpc>
                <a:spcPct val="115000"/>
              </a:lnSpc>
              <a:spcBef>
                <a:spcPts val="0"/>
              </a:spcBef>
              <a:spcAft>
                <a:spcPts val="0"/>
              </a:spcAft>
              <a:buClr>
                <a:srgbClr val="949494"/>
              </a:buClr>
              <a:buSzPts val="1600"/>
              <a:buFont typeface="Poppins Medium"/>
              <a:buChar char="❖"/>
            </a:pPr>
            <a:r>
              <a:rPr lang="en" sz="1600">
                <a:solidFill>
                  <a:srgbClr val="949494"/>
                </a:solidFill>
                <a:latin typeface="Poppins Medium"/>
                <a:ea typeface="Poppins Medium"/>
                <a:cs typeface="Poppins Medium"/>
                <a:sym typeface="Poppins Medium"/>
              </a:rPr>
              <a:t>It is more useful in marketing systems like affiliate marketing and email marketing</a:t>
            </a:r>
            <a:endParaRPr sz="1600">
              <a:solidFill>
                <a:srgbClr val="949494"/>
              </a:solidFill>
              <a:latin typeface="Poppins Medium"/>
              <a:ea typeface="Poppins Medium"/>
              <a:cs typeface="Poppins Medium"/>
              <a:sym typeface="Poppins Medium"/>
            </a:endParaRPr>
          </a:p>
          <a:p>
            <a:pPr indent="-330200" lvl="0" marL="457200" rtl="0" algn="l">
              <a:lnSpc>
                <a:spcPct val="115000"/>
              </a:lnSpc>
              <a:spcBef>
                <a:spcPts val="0"/>
              </a:spcBef>
              <a:spcAft>
                <a:spcPts val="0"/>
              </a:spcAft>
              <a:buClr>
                <a:srgbClr val="949494"/>
              </a:buClr>
              <a:buSzPts val="1600"/>
              <a:buFont typeface="Poppins Medium"/>
              <a:buChar char="❖"/>
            </a:pPr>
            <a:r>
              <a:rPr lang="en" sz="1600">
                <a:solidFill>
                  <a:srgbClr val="949494"/>
                </a:solidFill>
                <a:latin typeface="Poppins Medium"/>
                <a:ea typeface="Poppins Medium"/>
                <a:cs typeface="Poppins Medium"/>
                <a:sym typeface="Poppins Medium"/>
              </a:rPr>
              <a:t> It is being used in online classes to remind students to join classes</a:t>
            </a:r>
            <a:endParaRPr sz="1600">
              <a:solidFill>
                <a:srgbClr val="949494"/>
              </a:solidFill>
              <a:latin typeface="Poppins Medium"/>
              <a:ea typeface="Poppins Medium"/>
              <a:cs typeface="Poppins Medium"/>
              <a:sym typeface="Poppins Medium"/>
            </a:endParaRPr>
          </a:p>
        </p:txBody>
      </p:sp>
      <p:pic>
        <p:nvPicPr>
          <p:cNvPr id="177" name="Google Shape;177;p24"/>
          <p:cNvPicPr preferRelativeResize="0"/>
          <p:nvPr/>
        </p:nvPicPr>
        <p:blipFill rotWithShape="1">
          <a:blip r:embed="rId3">
            <a:alphaModFix/>
          </a:blip>
          <a:srcRect b="17320" l="-1790" r="1789" t="9036"/>
          <a:stretch/>
        </p:blipFill>
        <p:spPr>
          <a:xfrm>
            <a:off x="4488725" y="0"/>
            <a:ext cx="4655274" cy="51435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B3B3B"/>
        </a:solidFill>
      </p:bgPr>
    </p:bg>
    <p:spTree>
      <p:nvGrpSpPr>
        <p:cNvPr id="181" name="Shape 181"/>
        <p:cNvGrpSpPr/>
        <p:nvPr/>
      </p:nvGrpSpPr>
      <p:grpSpPr>
        <a:xfrm>
          <a:off x="0" y="0"/>
          <a:ext cx="0" cy="0"/>
          <a:chOff x="0" y="0"/>
          <a:chExt cx="0" cy="0"/>
        </a:xfrm>
      </p:grpSpPr>
      <p:sp>
        <p:nvSpPr>
          <p:cNvPr id="182" name="Google Shape;182;p25"/>
          <p:cNvSpPr/>
          <p:nvPr/>
        </p:nvSpPr>
        <p:spPr>
          <a:xfrm>
            <a:off x="67150" y="107425"/>
            <a:ext cx="1343100" cy="1181700"/>
          </a:xfrm>
          <a:prstGeom prst="diagStripe">
            <a:avLst>
              <a:gd fmla="val 86371"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p:nvPr/>
        </p:nvSpPr>
        <p:spPr>
          <a:xfrm rot="4971928">
            <a:off x="7802903" y="107509"/>
            <a:ext cx="1342999" cy="1181542"/>
          </a:xfrm>
          <a:prstGeom prst="diagStripe">
            <a:avLst>
              <a:gd fmla="val 86371"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rot="-5678293">
            <a:off x="67212" y="3835511"/>
            <a:ext cx="1342998" cy="1181682"/>
          </a:xfrm>
          <a:prstGeom prst="diagStripe">
            <a:avLst>
              <a:gd fmla="val 86371"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rot="10800000">
            <a:off x="7681996" y="3835491"/>
            <a:ext cx="1343400" cy="1181700"/>
          </a:xfrm>
          <a:prstGeom prst="diagStripe">
            <a:avLst>
              <a:gd fmla="val 86371"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txBox="1"/>
          <p:nvPr/>
        </p:nvSpPr>
        <p:spPr>
          <a:xfrm>
            <a:off x="2973900" y="2113950"/>
            <a:ext cx="31962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400">
                <a:solidFill>
                  <a:srgbClr val="D3CAA9"/>
                </a:solidFill>
                <a:latin typeface="Poppins SemiBold"/>
                <a:ea typeface="Poppins SemiBold"/>
                <a:cs typeface="Poppins SemiBold"/>
                <a:sym typeface="Poppins SemiBold"/>
              </a:rPr>
              <a:t>Thank You</a:t>
            </a:r>
            <a:endParaRPr sz="4400">
              <a:solidFill>
                <a:srgbClr val="D3CAA9"/>
              </a:solidFill>
              <a:latin typeface="Poppins SemiBold"/>
              <a:ea typeface="Poppins SemiBold"/>
              <a:cs typeface="Poppins SemiBold"/>
              <a:sym typeface="Poppins SemiBold"/>
            </a:endParaRPr>
          </a:p>
        </p:txBody>
      </p:sp>
      <p:sp>
        <p:nvSpPr>
          <p:cNvPr id="187" name="Google Shape;187;p25"/>
          <p:cNvSpPr txBox="1"/>
          <p:nvPr/>
        </p:nvSpPr>
        <p:spPr>
          <a:xfrm>
            <a:off x="2890350" y="2975850"/>
            <a:ext cx="336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D3CAA9"/>
                </a:solidFill>
                <a:latin typeface="Poppins Medium"/>
                <a:ea typeface="Poppins Medium"/>
                <a:cs typeface="Poppins Medium"/>
                <a:sym typeface="Poppins Medium"/>
              </a:rPr>
              <a:t>By : Pavithra, Sindhu and Salman</a:t>
            </a:r>
            <a:endParaRPr sz="1500">
              <a:solidFill>
                <a:srgbClr val="D3CAA9"/>
              </a:solidFill>
              <a:latin typeface="Poppins Medium"/>
              <a:ea typeface="Poppins Medium"/>
              <a:cs typeface="Poppins Medium"/>
              <a:sym typeface="Poppins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7" name="Shape 67"/>
        <p:cNvGrpSpPr/>
        <p:nvPr/>
      </p:nvGrpSpPr>
      <p:grpSpPr>
        <a:xfrm>
          <a:off x="0" y="0"/>
          <a:ext cx="0" cy="0"/>
          <a:chOff x="0" y="0"/>
          <a:chExt cx="0" cy="0"/>
        </a:xfrm>
      </p:grpSpPr>
      <p:sp>
        <p:nvSpPr>
          <p:cNvPr id="68" name="Google Shape;68;p14"/>
          <p:cNvSpPr/>
          <p:nvPr/>
        </p:nvSpPr>
        <p:spPr>
          <a:xfrm>
            <a:off x="67150" y="88275"/>
            <a:ext cx="2350200" cy="677100"/>
          </a:xfrm>
          <a:prstGeom prst="rect">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txBox="1"/>
          <p:nvPr/>
        </p:nvSpPr>
        <p:spPr>
          <a:xfrm>
            <a:off x="117550" y="72825"/>
            <a:ext cx="22494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400">
                <a:solidFill>
                  <a:srgbClr val="3B3B3B"/>
                </a:solidFill>
                <a:latin typeface="Poppins"/>
                <a:ea typeface="Poppins"/>
                <a:cs typeface="Poppins"/>
                <a:sym typeface="Poppins"/>
              </a:rPr>
              <a:t>Overview</a:t>
            </a:r>
            <a:endParaRPr sz="3400">
              <a:solidFill>
                <a:srgbClr val="3B3B3B"/>
              </a:solidFill>
              <a:latin typeface="Poppins"/>
              <a:ea typeface="Poppins"/>
              <a:cs typeface="Poppins"/>
              <a:sym typeface="Poppins"/>
            </a:endParaRPr>
          </a:p>
        </p:txBody>
      </p:sp>
      <p:sp>
        <p:nvSpPr>
          <p:cNvPr id="70" name="Google Shape;70;p14"/>
          <p:cNvSpPr txBox="1"/>
          <p:nvPr/>
        </p:nvSpPr>
        <p:spPr>
          <a:xfrm>
            <a:off x="2098425" y="1041325"/>
            <a:ext cx="16095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B3B3B"/>
                </a:solidFill>
                <a:latin typeface="Poppins Medium"/>
                <a:ea typeface="Poppins Medium"/>
                <a:cs typeface="Poppins Medium"/>
                <a:sym typeface="Poppins Medium"/>
              </a:rPr>
              <a:t>1. </a:t>
            </a:r>
            <a:r>
              <a:rPr lang="en" sz="1600">
                <a:solidFill>
                  <a:srgbClr val="3B3B3B"/>
                </a:solidFill>
                <a:latin typeface="Poppins Medium"/>
                <a:ea typeface="Poppins Medium"/>
                <a:cs typeface="Poppins Medium"/>
                <a:sym typeface="Poppins Medium"/>
              </a:rPr>
              <a:t>Problem Identification</a:t>
            </a:r>
            <a:endParaRPr sz="1600">
              <a:solidFill>
                <a:srgbClr val="3B3B3B"/>
              </a:solidFill>
              <a:latin typeface="Poppins Medium"/>
              <a:ea typeface="Poppins Medium"/>
              <a:cs typeface="Poppins Medium"/>
              <a:sym typeface="Poppins Medium"/>
            </a:endParaRPr>
          </a:p>
        </p:txBody>
      </p:sp>
      <p:sp>
        <p:nvSpPr>
          <p:cNvPr id="71" name="Google Shape;71;p14"/>
          <p:cNvSpPr txBox="1"/>
          <p:nvPr/>
        </p:nvSpPr>
        <p:spPr>
          <a:xfrm>
            <a:off x="4006175" y="1164325"/>
            <a:ext cx="1609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B3B3B"/>
                </a:solidFill>
                <a:latin typeface="Poppins Medium"/>
                <a:ea typeface="Poppins Medium"/>
                <a:cs typeface="Poppins Medium"/>
                <a:sym typeface="Poppins Medium"/>
              </a:rPr>
              <a:t>2. Objectives</a:t>
            </a:r>
            <a:endParaRPr sz="1600">
              <a:solidFill>
                <a:srgbClr val="3B3B3B"/>
              </a:solidFill>
              <a:latin typeface="Poppins Medium"/>
              <a:ea typeface="Poppins Medium"/>
              <a:cs typeface="Poppins Medium"/>
              <a:sym typeface="Poppins Medium"/>
            </a:endParaRPr>
          </a:p>
        </p:txBody>
      </p:sp>
      <p:sp>
        <p:nvSpPr>
          <p:cNvPr id="72" name="Google Shape;72;p14"/>
          <p:cNvSpPr txBox="1"/>
          <p:nvPr/>
        </p:nvSpPr>
        <p:spPr>
          <a:xfrm>
            <a:off x="5913925" y="976300"/>
            <a:ext cx="15216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B3B3B"/>
                </a:solidFill>
                <a:latin typeface="Poppins Medium"/>
                <a:ea typeface="Poppins Medium"/>
                <a:cs typeface="Poppins Medium"/>
                <a:sym typeface="Poppins Medium"/>
              </a:rPr>
              <a:t>3. Packages Used and Alternatives</a:t>
            </a:r>
            <a:endParaRPr sz="1600">
              <a:solidFill>
                <a:srgbClr val="3B3B3B"/>
              </a:solidFill>
              <a:latin typeface="Poppins Medium"/>
              <a:ea typeface="Poppins Medium"/>
              <a:cs typeface="Poppins Medium"/>
              <a:sym typeface="Poppins Medium"/>
            </a:endParaRPr>
          </a:p>
        </p:txBody>
      </p:sp>
      <p:sp>
        <p:nvSpPr>
          <p:cNvPr id="73" name="Google Shape;73;p14"/>
          <p:cNvSpPr txBox="1"/>
          <p:nvPr/>
        </p:nvSpPr>
        <p:spPr>
          <a:xfrm>
            <a:off x="2098425" y="3417800"/>
            <a:ext cx="18231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B3B3B"/>
                </a:solidFill>
                <a:latin typeface="Poppins Medium"/>
                <a:ea typeface="Poppins Medium"/>
                <a:cs typeface="Poppins Medium"/>
                <a:sym typeface="Poppins Medium"/>
              </a:rPr>
              <a:t>7. Inputs and Outputs in program</a:t>
            </a:r>
            <a:endParaRPr sz="1600">
              <a:solidFill>
                <a:srgbClr val="3B3B3B"/>
              </a:solidFill>
              <a:latin typeface="Poppins Medium"/>
              <a:ea typeface="Poppins Medium"/>
              <a:cs typeface="Poppins Medium"/>
              <a:sym typeface="Poppins Medium"/>
            </a:endParaRPr>
          </a:p>
        </p:txBody>
      </p:sp>
      <p:sp>
        <p:nvSpPr>
          <p:cNvPr id="74" name="Google Shape;74;p14"/>
          <p:cNvSpPr txBox="1"/>
          <p:nvPr/>
        </p:nvSpPr>
        <p:spPr>
          <a:xfrm>
            <a:off x="2011125" y="2392850"/>
            <a:ext cx="1784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B3B3B"/>
                </a:solidFill>
                <a:latin typeface="Poppins Medium"/>
                <a:ea typeface="Poppins Medium"/>
                <a:cs typeface="Poppins Medium"/>
                <a:sym typeface="Poppins Medium"/>
              </a:rPr>
              <a:t>4. Advantages</a:t>
            </a:r>
            <a:endParaRPr sz="1600">
              <a:solidFill>
                <a:srgbClr val="3B3B3B"/>
              </a:solidFill>
              <a:latin typeface="Poppins Medium"/>
              <a:ea typeface="Poppins Medium"/>
              <a:cs typeface="Poppins Medium"/>
              <a:sym typeface="Poppins Medium"/>
            </a:endParaRPr>
          </a:p>
        </p:txBody>
      </p:sp>
      <p:sp>
        <p:nvSpPr>
          <p:cNvPr id="75" name="Google Shape;75;p14"/>
          <p:cNvSpPr txBox="1"/>
          <p:nvPr/>
        </p:nvSpPr>
        <p:spPr>
          <a:xfrm>
            <a:off x="4006175" y="2392850"/>
            <a:ext cx="1521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B3B3B"/>
                </a:solidFill>
                <a:latin typeface="Poppins Medium"/>
                <a:ea typeface="Poppins Medium"/>
                <a:cs typeface="Poppins Medium"/>
                <a:sym typeface="Poppins Medium"/>
              </a:rPr>
              <a:t>5. Workflow</a:t>
            </a:r>
            <a:endParaRPr sz="1600">
              <a:solidFill>
                <a:srgbClr val="3B3B3B"/>
              </a:solidFill>
              <a:latin typeface="Poppins Medium"/>
              <a:ea typeface="Poppins Medium"/>
              <a:cs typeface="Poppins Medium"/>
              <a:sym typeface="Poppins Medium"/>
            </a:endParaRPr>
          </a:p>
        </p:txBody>
      </p:sp>
      <p:sp>
        <p:nvSpPr>
          <p:cNvPr id="76" name="Google Shape;76;p14"/>
          <p:cNvSpPr txBox="1"/>
          <p:nvPr/>
        </p:nvSpPr>
        <p:spPr>
          <a:xfrm>
            <a:off x="5913925" y="2269850"/>
            <a:ext cx="16725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B3B3B"/>
                </a:solidFill>
                <a:latin typeface="Poppins Medium"/>
                <a:ea typeface="Poppins Medium"/>
                <a:cs typeface="Poppins Medium"/>
                <a:sym typeface="Poppins Medium"/>
              </a:rPr>
              <a:t>6. Sample source code</a:t>
            </a:r>
            <a:endParaRPr sz="1600">
              <a:solidFill>
                <a:srgbClr val="3B3B3B"/>
              </a:solidFill>
              <a:latin typeface="Poppins Medium"/>
              <a:ea typeface="Poppins Medium"/>
              <a:cs typeface="Poppins Medium"/>
              <a:sym typeface="Poppins Medium"/>
            </a:endParaRPr>
          </a:p>
        </p:txBody>
      </p:sp>
      <p:sp>
        <p:nvSpPr>
          <p:cNvPr id="77" name="Google Shape;77;p14"/>
          <p:cNvSpPr txBox="1"/>
          <p:nvPr/>
        </p:nvSpPr>
        <p:spPr>
          <a:xfrm>
            <a:off x="4090825" y="3540950"/>
            <a:ext cx="18231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B3B3B"/>
                </a:solidFill>
                <a:latin typeface="Poppins Medium"/>
                <a:ea typeface="Poppins Medium"/>
                <a:cs typeface="Poppins Medium"/>
                <a:sym typeface="Poppins Medium"/>
              </a:rPr>
              <a:t>8. Errors Occurred</a:t>
            </a:r>
            <a:endParaRPr sz="1600">
              <a:solidFill>
                <a:srgbClr val="3B3B3B"/>
              </a:solidFill>
              <a:latin typeface="Poppins Medium"/>
              <a:ea typeface="Poppins Medium"/>
              <a:cs typeface="Poppins Medium"/>
              <a:sym typeface="Poppins Medium"/>
            </a:endParaRPr>
          </a:p>
        </p:txBody>
      </p:sp>
      <p:sp>
        <p:nvSpPr>
          <p:cNvPr id="78" name="Google Shape;78;p14"/>
          <p:cNvSpPr txBox="1"/>
          <p:nvPr/>
        </p:nvSpPr>
        <p:spPr>
          <a:xfrm rot="-753938">
            <a:off x="5997236" y="3711566"/>
            <a:ext cx="1822965" cy="430889"/>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B3B3B"/>
                </a:solidFill>
                <a:latin typeface="Poppins Medium"/>
                <a:ea typeface="Poppins Medium"/>
                <a:cs typeface="Poppins Medium"/>
                <a:sym typeface="Poppins Medium"/>
              </a:rPr>
              <a:t>9. Applications</a:t>
            </a:r>
            <a:endParaRPr sz="1600">
              <a:solidFill>
                <a:srgbClr val="3B3B3B"/>
              </a:solidFill>
              <a:latin typeface="Poppins Medium"/>
              <a:ea typeface="Poppins Medium"/>
              <a:cs typeface="Poppins Medium"/>
              <a:sym typeface="Poppins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2" name="Shape 82"/>
        <p:cNvGrpSpPr/>
        <p:nvPr/>
      </p:nvGrpSpPr>
      <p:grpSpPr>
        <a:xfrm>
          <a:off x="0" y="0"/>
          <a:ext cx="0" cy="0"/>
          <a:chOff x="0" y="0"/>
          <a:chExt cx="0" cy="0"/>
        </a:xfrm>
      </p:grpSpPr>
      <p:sp>
        <p:nvSpPr>
          <p:cNvPr id="83" name="Google Shape;83;p15"/>
          <p:cNvSpPr/>
          <p:nvPr/>
        </p:nvSpPr>
        <p:spPr>
          <a:xfrm>
            <a:off x="441775" y="406850"/>
            <a:ext cx="5569500" cy="4228500"/>
          </a:xfrm>
          <a:prstGeom prst="rect">
            <a:avLst/>
          </a:prstGeom>
          <a:solidFill>
            <a:srgbClr val="000000">
              <a:alpha val="899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txBox="1"/>
          <p:nvPr>
            <p:ph idx="4294967295" type="body"/>
          </p:nvPr>
        </p:nvSpPr>
        <p:spPr>
          <a:xfrm>
            <a:off x="346125" y="611950"/>
            <a:ext cx="5395500" cy="4124700"/>
          </a:xfrm>
          <a:prstGeom prst="rect">
            <a:avLst/>
          </a:prstGeom>
        </p:spPr>
        <p:txBody>
          <a:bodyPr anchorCtr="0" anchor="ctr" bIns="91425" lIns="91425" spcFirstLastPara="1" rIns="91425" wrap="square" tIns="91425">
            <a:normAutofit/>
          </a:bodyPr>
          <a:lstStyle/>
          <a:p>
            <a:pPr indent="0" lvl="0" marL="457200" rtl="0" algn="l">
              <a:lnSpc>
                <a:spcPct val="100000"/>
              </a:lnSpc>
              <a:spcBef>
                <a:spcPts val="0"/>
              </a:spcBef>
              <a:spcAft>
                <a:spcPts val="0"/>
              </a:spcAft>
              <a:buNone/>
            </a:pPr>
            <a:r>
              <a:rPr lang="en" sz="2800">
                <a:solidFill>
                  <a:srgbClr val="FFFF00"/>
                </a:solidFill>
                <a:latin typeface="Poppins SemiBold"/>
                <a:ea typeface="Poppins SemiBold"/>
                <a:cs typeface="Poppins SemiBold"/>
                <a:sym typeface="Poppins SemiBold"/>
              </a:rPr>
              <a:t>Problem Identification</a:t>
            </a:r>
            <a:endParaRPr sz="2800">
              <a:solidFill>
                <a:srgbClr val="FFFF00"/>
              </a:solidFill>
              <a:latin typeface="Poppins SemiBold"/>
              <a:ea typeface="Poppins SemiBold"/>
              <a:cs typeface="Poppins SemiBold"/>
              <a:sym typeface="Poppins SemiBold"/>
            </a:endParaRPr>
          </a:p>
          <a:p>
            <a:pPr indent="0" lvl="0" marL="457200" marR="0" rtl="0" algn="l">
              <a:spcBef>
                <a:spcPts val="1600"/>
              </a:spcBef>
              <a:spcAft>
                <a:spcPts val="0"/>
              </a:spcAft>
              <a:buNone/>
            </a:pPr>
            <a:r>
              <a:rPr lang="en" sz="1700">
                <a:solidFill>
                  <a:schemeClr val="lt1"/>
                </a:solidFill>
                <a:latin typeface="Poppins"/>
                <a:ea typeface="Poppins"/>
                <a:cs typeface="Poppins"/>
                <a:sym typeface="Poppins"/>
              </a:rPr>
              <a:t>In our day to day life, we all have lot of works in our mind which easily forgets the to-do-list and it’s not possible to write email before every event to remind the user. So why don’t we automate emails to remind the user before an event. This program helps us automate email every time before an event starts. </a:t>
            </a:r>
            <a:endParaRPr sz="1700">
              <a:solidFill>
                <a:schemeClr val="lt1"/>
              </a:solidFill>
              <a:latin typeface="Poppins"/>
              <a:ea typeface="Poppins"/>
              <a:cs typeface="Poppins"/>
              <a:sym typeface="Poppins"/>
            </a:endParaRPr>
          </a:p>
          <a:p>
            <a:pPr indent="0" lvl="0" marL="0" rtl="0" algn="l">
              <a:lnSpc>
                <a:spcPct val="100000"/>
              </a:lnSpc>
              <a:spcBef>
                <a:spcPts val="1600"/>
              </a:spcBef>
              <a:spcAft>
                <a:spcPts val="1600"/>
              </a:spcAft>
              <a:buNone/>
            </a:pPr>
            <a:r>
              <a:t/>
            </a:r>
            <a:endParaRPr>
              <a:solidFill>
                <a:schemeClr val="lt1"/>
              </a:solidFill>
              <a:latin typeface="Fira Code Light"/>
              <a:ea typeface="Fira Code Light"/>
              <a:cs typeface="Fira Code Light"/>
              <a:sym typeface="Fira Code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alpha val="84320"/>
          </a:srgbClr>
        </a:solidFill>
      </p:bgPr>
    </p:bg>
    <p:spTree>
      <p:nvGrpSpPr>
        <p:cNvPr id="88" name="Shape 88"/>
        <p:cNvGrpSpPr/>
        <p:nvPr/>
      </p:nvGrpSpPr>
      <p:grpSpPr>
        <a:xfrm>
          <a:off x="0" y="0"/>
          <a:ext cx="0" cy="0"/>
          <a:chOff x="0" y="0"/>
          <a:chExt cx="0" cy="0"/>
        </a:xfrm>
      </p:grpSpPr>
      <p:sp>
        <p:nvSpPr>
          <p:cNvPr id="89" name="Google Shape;89;p16"/>
          <p:cNvSpPr txBox="1"/>
          <p:nvPr>
            <p:ph idx="1" type="subTitle"/>
          </p:nvPr>
        </p:nvSpPr>
        <p:spPr>
          <a:xfrm>
            <a:off x="211950" y="126225"/>
            <a:ext cx="4045200" cy="1974000"/>
          </a:xfrm>
          <a:prstGeom prst="rect">
            <a:avLst/>
          </a:prstGeom>
        </p:spPr>
        <p:txBody>
          <a:bodyPr anchorCtr="0" anchor="ctr" bIns="91425" lIns="91425" spcFirstLastPara="1" rIns="91425" wrap="square" tIns="91425">
            <a:normAutofit/>
          </a:bodyPr>
          <a:lstStyle/>
          <a:p>
            <a:pPr indent="0" lvl="0" marL="0" rtl="0" algn="l">
              <a:lnSpc>
                <a:spcPct val="115000"/>
              </a:lnSpc>
              <a:spcBef>
                <a:spcPts val="0"/>
              </a:spcBef>
              <a:spcAft>
                <a:spcPts val="0"/>
              </a:spcAft>
              <a:buNone/>
            </a:pPr>
            <a:r>
              <a:rPr lang="en" sz="3000">
                <a:solidFill>
                  <a:schemeClr val="lt1"/>
                </a:solidFill>
                <a:latin typeface="Poppins"/>
                <a:ea typeface="Poppins"/>
                <a:cs typeface="Poppins"/>
                <a:sym typeface="Poppins"/>
              </a:rPr>
              <a:t>Proposed System</a:t>
            </a:r>
            <a:endParaRPr sz="3000">
              <a:solidFill>
                <a:schemeClr val="lt1"/>
              </a:solidFill>
              <a:latin typeface="Poppins"/>
              <a:ea typeface="Poppins"/>
              <a:cs typeface="Poppins"/>
              <a:sym typeface="Poppins"/>
            </a:endParaRPr>
          </a:p>
          <a:p>
            <a:pPr indent="0" lvl="0" marL="0" rtl="0" algn="l">
              <a:lnSpc>
                <a:spcPct val="115000"/>
              </a:lnSpc>
              <a:spcBef>
                <a:spcPts val="1600"/>
              </a:spcBef>
              <a:spcAft>
                <a:spcPts val="1600"/>
              </a:spcAft>
              <a:buNone/>
            </a:pPr>
            <a:r>
              <a:rPr lang="en" sz="1800">
                <a:solidFill>
                  <a:srgbClr val="949494"/>
                </a:solidFill>
                <a:latin typeface="Poppins Medium"/>
                <a:ea typeface="Poppins Medium"/>
                <a:cs typeface="Poppins Medium"/>
                <a:sym typeface="Poppins Medium"/>
              </a:rPr>
              <a:t>Develop Reminder Email Sender with Python</a:t>
            </a:r>
            <a:endParaRPr sz="1800">
              <a:solidFill>
                <a:srgbClr val="949494"/>
              </a:solidFill>
              <a:latin typeface="Poppins Medium"/>
              <a:ea typeface="Poppins Medium"/>
              <a:cs typeface="Poppins Medium"/>
              <a:sym typeface="Poppins Medium"/>
            </a:endParaRPr>
          </a:p>
        </p:txBody>
      </p:sp>
      <p:pic>
        <p:nvPicPr>
          <p:cNvPr id="90" name="Google Shape;90;p16"/>
          <p:cNvPicPr preferRelativeResize="0"/>
          <p:nvPr/>
        </p:nvPicPr>
        <p:blipFill rotWithShape="1">
          <a:blip r:embed="rId3">
            <a:alphaModFix/>
          </a:blip>
          <a:srcRect b="13154" l="0" r="0" t="13154"/>
          <a:stretch/>
        </p:blipFill>
        <p:spPr>
          <a:xfrm>
            <a:off x="4488725" y="0"/>
            <a:ext cx="4655273" cy="5143506"/>
          </a:xfrm>
          <a:prstGeom prst="rect">
            <a:avLst/>
          </a:prstGeom>
          <a:noFill/>
          <a:ln>
            <a:noFill/>
          </a:ln>
        </p:spPr>
      </p:pic>
      <p:sp>
        <p:nvSpPr>
          <p:cNvPr id="91" name="Google Shape;91;p16"/>
          <p:cNvSpPr txBox="1"/>
          <p:nvPr/>
        </p:nvSpPr>
        <p:spPr>
          <a:xfrm>
            <a:off x="265500" y="2346625"/>
            <a:ext cx="3938100" cy="183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000">
                <a:solidFill>
                  <a:schemeClr val="lt1"/>
                </a:solidFill>
                <a:latin typeface="Poppins"/>
                <a:ea typeface="Poppins"/>
                <a:cs typeface="Poppins"/>
                <a:sym typeface="Poppins"/>
              </a:rPr>
              <a:t>Objective</a:t>
            </a:r>
            <a:endParaRPr sz="3000">
              <a:solidFill>
                <a:schemeClr val="lt1"/>
              </a:solidFill>
              <a:latin typeface="Poppins"/>
              <a:ea typeface="Poppins"/>
              <a:cs typeface="Poppins"/>
              <a:sym typeface="Poppins"/>
            </a:endParaRPr>
          </a:p>
          <a:p>
            <a:pPr indent="0" lvl="0" marL="0" rtl="0" algn="l">
              <a:lnSpc>
                <a:spcPct val="115000"/>
              </a:lnSpc>
              <a:spcBef>
                <a:spcPts val="1600"/>
              </a:spcBef>
              <a:spcAft>
                <a:spcPts val="1600"/>
              </a:spcAft>
              <a:buNone/>
            </a:pPr>
            <a:r>
              <a:rPr lang="en" sz="1800">
                <a:solidFill>
                  <a:srgbClr val="949494"/>
                </a:solidFill>
                <a:latin typeface="Poppins Medium"/>
                <a:ea typeface="Poppins Medium"/>
                <a:cs typeface="Poppins Medium"/>
                <a:sym typeface="Poppins Medium"/>
              </a:rPr>
              <a:t>Develop a program that sends automated emails with respect to time using python.</a:t>
            </a:r>
            <a:endParaRPr sz="1800">
              <a:solidFill>
                <a:srgbClr val="949494"/>
              </a:solidFill>
              <a:latin typeface="Poppins Medium"/>
              <a:ea typeface="Poppins Medium"/>
              <a:cs typeface="Poppins Medium"/>
              <a:sym typeface="Poppins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17"/>
          <p:cNvSpPr/>
          <p:nvPr/>
        </p:nvSpPr>
        <p:spPr>
          <a:xfrm>
            <a:off x="252450" y="299775"/>
            <a:ext cx="6137400" cy="4417800"/>
          </a:xfrm>
          <a:prstGeom prst="rect">
            <a:avLst/>
          </a:prstGeom>
          <a:solidFill>
            <a:srgbClr val="000000">
              <a:alpha val="8492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txBox="1"/>
          <p:nvPr/>
        </p:nvSpPr>
        <p:spPr>
          <a:xfrm>
            <a:off x="342475" y="725050"/>
            <a:ext cx="3712500" cy="57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lt2"/>
                </a:solidFill>
                <a:latin typeface="Poppins Medium"/>
                <a:ea typeface="Poppins Medium"/>
                <a:cs typeface="Poppins Medium"/>
                <a:sym typeface="Poppins Medium"/>
              </a:rPr>
              <a:t>Used Packages</a:t>
            </a:r>
            <a:endParaRPr sz="2900">
              <a:solidFill>
                <a:schemeClr val="lt2"/>
              </a:solidFill>
              <a:latin typeface="Poppins Medium"/>
              <a:ea typeface="Poppins Medium"/>
              <a:cs typeface="Poppins Medium"/>
              <a:sym typeface="Poppins Medium"/>
            </a:endParaRPr>
          </a:p>
        </p:txBody>
      </p:sp>
      <p:sp>
        <p:nvSpPr>
          <p:cNvPr id="98" name="Google Shape;98;p17"/>
          <p:cNvSpPr txBox="1"/>
          <p:nvPr>
            <p:ph idx="4294967295" type="body"/>
          </p:nvPr>
        </p:nvSpPr>
        <p:spPr>
          <a:xfrm>
            <a:off x="342475" y="1411700"/>
            <a:ext cx="5752800" cy="3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a:solidFill>
                  <a:schemeClr val="lt1"/>
                </a:solidFill>
                <a:latin typeface="Poppins"/>
                <a:ea typeface="Poppins"/>
                <a:cs typeface="Poppins"/>
                <a:sym typeface="Poppins"/>
              </a:rPr>
              <a:t>S</a:t>
            </a:r>
            <a:r>
              <a:rPr lang="en" sz="1200">
                <a:solidFill>
                  <a:schemeClr val="lt1"/>
                </a:solidFill>
                <a:latin typeface="Poppins SemiBold"/>
                <a:ea typeface="Poppins SemiBold"/>
                <a:cs typeface="Poppins SemiBold"/>
                <a:sym typeface="Poppins SemiBold"/>
              </a:rPr>
              <a:t>ome of the Packages we used</a:t>
            </a:r>
            <a:r>
              <a:rPr b="1" lang="en" sz="1200">
                <a:solidFill>
                  <a:schemeClr val="lt1"/>
                </a:solidFill>
                <a:latin typeface="Poppins"/>
                <a:ea typeface="Poppins"/>
                <a:cs typeface="Poppins"/>
                <a:sym typeface="Poppins"/>
              </a:rPr>
              <a:t> </a:t>
            </a:r>
            <a:r>
              <a:rPr lang="en" sz="1200">
                <a:solidFill>
                  <a:schemeClr val="lt1"/>
                </a:solidFill>
                <a:latin typeface="Poppins"/>
                <a:ea typeface="Poppins"/>
                <a:cs typeface="Poppins"/>
                <a:sym typeface="Poppins"/>
              </a:rPr>
              <a:t>to grab the audience’s attention right from the start: unexpected, emotional, or simple.</a:t>
            </a:r>
            <a:endParaRPr sz="1200">
              <a:solidFill>
                <a:schemeClr val="lt1"/>
              </a:solidFill>
              <a:latin typeface="Poppins"/>
              <a:ea typeface="Poppins"/>
              <a:cs typeface="Poppins"/>
              <a:sym typeface="Poppins"/>
            </a:endParaRPr>
          </a:p>
          <a:p>
            <a:pPr indent="-317500" lvl="0" marL="457200" rtl="0" algn="l">
              <a:spcBef>
                <a:spcPts val="1600"/>
              </a:spcBef>
              <a:spcAft>
                <a:spcPts val="0"/>
              </a:spcAft>
              <a:buClr>
                <a:schemeClr val="lt2"/>
              </a:buClr>
              <a:buSzPts val="1400"/>
              <a:buFont typeface="Raleway"/>
              <a:buChar char="➔"/>
            </a:pPr>
            <a:r>
              <a:rPr b="1" lang="en" sz="1400">
                <a:solidFill>
                  <a:schemeClr val="lt2"/>
                </a:solidFill>
                <a:latin typeface="Poppins"/>
                <a:ea typeface="Poppins"/>
                <a:cs typeface="Poppins"/>
                <a:sym typeface="Poppins"/>
              </a:rPr>
              <a:t>Streamlit</a:t>
            </a:r>
            <a:br>
              <a:rPr lang="en" sz="1400">
                <a:solidFill>
                  <a:schemeClr val="lt2"/>
                </a:solidFill>
                <a:latin typeface="Poppins"/>
                <a:ea typeface="Poppins"/>
                <a:cs typeface="Poppins"/>
                <a:sym typeface="Poppins"/>
              </a:rPr>
            </a:br>
            <a:r>
              <a:rPr lang="en" sz="1200">
                <a:solidFill>
                  <a:schemeClr val="lt1"/>
                </a:solidFill>
                <a:latin typeface="Poppins"/>
                <a:ea typeface="Poppins"/>
                <a:cs typeface="Poppins"/>
                <a:sym typeface="Poppins"/>
              </a:rPr>
              <a:t>Streamlit used for frontend (</a:t>
            </a:r>
            <a:r>
              <a:rPr lang="en" sz="1200">
                <a:solidFill>
                  <a:schemeClr val="lt1"/>
                </a:solidFill>
                <a:latin typeface="Poppins"/>
                <a:ea typeface="Poppins"/>
                <a:cs typeface="Poppins"/>
                <a:sym typeface="Poppins"/>
              </a:rPr>
              <a:t>appearance</a:t>
            </a:r>
            <a:r>
              <a:rPr lang="en" sz="1200">
                <a:solidFill>
                  <a:schemeClr val="lt1"/>
                </a:solidFill>
                <a:latin typeface="Poppins"/>
                <a:ea typeface="Poppins"/>
                <a:cs typeface="Poppins"/>
                <a:sym typeface="Poppins"/>
              </a:rPr>
              <a:t> and design).</a:t>
            </a:r>
            <a:endParaRPr sz="1200">
              <a:solidFill>
                <a:schemeClr val="lt1"/>
              </a:solidFill>
              <a:latin typeface="Poppins"/>
              <a:ea typeface="Poppins"/>
              <a:cs typeface="Poppins"/>
              <a:sym typeface="Poppins"/>
            </a:endParaRPr>
          </a:p>
          <a:p>
            <a:pPr indent="-317500" lvl="0" marL="457200" rtl="0" algn="l">
              <a:spcBef>
                <a:spcPts val="1000"/>
              </a:spcBef>
              <a:spcAft>
                <a:spcPts val="0"/>
              </a:spcAft>
              <a:buClr>
                <a:schemeClr val="lt2"/>
              </a:buClr>
              <a:buSzPts val="1400"/>
              <a:buFont typeface="Raleway"/>
              <a:buChar char="➔"/>
            </a:pPr>
            <a:r>
              <a:rPr b="1" lang="en" sz="1400">
                <a:solidFill>
                  <a:schemeClr val="lt2"/>
                </a:solidFill>
                <a:latin typeface="Poppins"/>
                <a:ea typeface="Poppins"/>
                <a:cs typeface="Poppins"/>
                <a:sym typeface="Poppins"/>
              </a:rPr>
              <a:t>Smtplib</a:t>
            </a:r>
            <a:br>
              <a:rPr lang="en" sz="1400">
                <a:solidFill>
                  <a:schemeClr val="lt2"/>
                </a:solidFill>
                <a:latin typeface="Poppins"/>
                <a:ea typeface="Poppins"/>
                <a:cs typeface="Poppins"/>
                <a:sym typeface="Poppins"/>
              </a:rPr>
            </a:br>
            <a:r>
              <a:rPr lang="en" sz="1200">
                <a:solidFill>
                  <a:schemeClr val="lt1"/>
                </a:solidFill>
                <a:latin typeface="Poppins"/>
                <a:ea typeface="Poppins"/>
                <a:cs typeface="Poppins"/>
                <a:sym typeface="Poppins"/>
              </a:rPr>
              <a:t>Smtplib used for sending email to </a:t>
            </a:r>
            <a:r>
              <a:rPr lang="en" sz="1200">
                <a:solidFill>
                  <a:schemeClr val="lt1"/>
                </a:solidFill>
                <a:latin typeface="Poppins"/>
                <a:ea typeface="Poppins"/>
                <a:cs typeface="Poppins"/>
                <a:sym typeface="Poppins"/>
              </a:rPr>
              <a:t>receiver</a:t>
            </a:r>
            <a:r>
              <a:rPr lang="en" sz="1200">
                <a:solidFill>
                  <a:schemeClr val="lt1"/>
                </a:solidFill>
                <a:latin typeface="Poppins"/>
                <a:ea typeface="Poppins"/>
                <a:cs typeface="Poppins"/>
                <a:sym typeface="Poppins"/>
              </a:rPr>
              <a:t>.</a:t>
            </a:r>
            <a:endParaRPr sz="1200">
              <a:solidFill>
                <a:schemeClr val="lt1"/>
              </a:solidFill>
              <a:latin typeface="Poppins"/>
              <a:ea typeface="Poppins"/>
              <a:cs typeface="Poppins"/>
              <a:sym typeface="Poppins"/>
            </a:endParaRPr>
          </a:p>
          <a:p>
            <a:pPr indent="-317500" lvl="0" marL="457200" rtl="0" algn="l">
              <a:spcBef>
                <a:spcPts val="1000"/>
              </a:spcBef>
              <a:spcAft>
                <a:spcPts val="1000"/>
              </a:spcAft>
              <a:buClr>
                <a:schemeClr val="lt2"/>
              </a:buClr>
              <a:buSzPts val="1400"/>
              <a:buFont typeface="Raleway"/>
              <a:buChar char="➔"/>
            </a:pPr>
            <a:r>
              <a:rPr b="1" lang="en" sz="1400">
                <a:solidFill>
                  <a:schemeClr val="lt2"/>
                </a:solidFill>
                <a:latin typeface="Poppins"/>
                <a:ea typeface="Poppins"/>
                <a:cs typeface="Poppins"/>
                <a:sym typeface="Poppins"/>
              </a:rPr>
              <a:t>Datetime and Time</a:t>
            </a:r>
            <a:br>
              <a:rPr lang="en" sz="1400">
                <a:solidFill>
                  <a:schemeClr val="lt2"/>
                </a:solidFill>
                <a:latin typeface="Poppins"/>
                <a:ea typeface="Poppins"/>
                <a:cs typeface="Poppins"/>
                <a:sym typeface="Poppins"/>
              </a:rPr>
            </a:br>
            <a:r>
              <a:rPr lang="en" sz="1200">
                <a:solidFill>
                  <a:schemeClr val="lt1"/>
                </a:solidFill>
                <a:latin typeface="Poppins"/>
                <a:ea typeface="Poppins"/>
                <a:cs typeface="Poppins"/>
                <a:sym typeface="Poppins"/>
              </a:rPr>
              <a:t>Datetime and Time pkg used for </a:t>
            </a:r>
            <a:r>
              <a:rPr lang="en" sz="1200">
                <a:solidFill>
                  <a:schemeClr val="lt1"/>
                </a:solidFill>
                <a:latin typeface="Poppins"/>
                <a:ea typeface="Poppins"/>
                <a:cs typeface="Poppins"/>
                <a:sym typeface="Poppins"/>
              </a:rPr>
              <a:t>identifying</a:t>
            </a:r>
            <a:r>
              <a:rPr lang="en" sz="1200">
                <a:solidFill>
                  <a:schemeClr val="lt1"/>
                </a:solidFill>
                <a:latin typeface="Poppins"/>
                <a:ea typeface="Poppins"/>
                <a:cs typeface="Poppins"/>
                <a:sym typeface="Poppins"/>
              </a:rPr>
              <a:t> date and time to send reminder.</a:t>
            </a:r>
            <a:endParaRPr sz="1200">
              <a:solidFill>
                <a:schemeClr val="lt1"/>
              </a:solidFill>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2" name="Shape 102"/>
        <p:cNvGrpSpPr/>
        <p:nvPr/>
      </p:nvGrpSpPr>
      <p:grpSpPr>
        <a:xfrm>
          <a:off x="0" y="0"/>
          <a:ext cx="0" cy="0"/>
          <a:chOff x="0" y="0"/>
          <a:chExt cx="0" cy="0"/>
        </a:xfrm>
      </p:grpSpPr>
      <p:sp>
        <p:nvSpPr>
          <p:cNvPr id="103" name="Google Shape;103;p18"/>
          <p:cNvSpPr/>
          <p:nvPr/>
        </p:nvSpPr>
        <p:spPr>
          <a:xfrm>
            <a:off x="239025" y="272925"/>
            <a:ext cx="6126600" cy="4618200"/>
          </a:xfrm>
          <a:prstGeom prst="rect">
            <a:avLst/>
          </a:prstGeom>
          <a:solidFill>
            <a:srgbClr val="000000">
              <a:alpha val="860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txBox="1"/>
          <p:nvPr/>
        </p:nvSpPr>
        <p:spPr>
          <a:xfrm>
            <a:off x="363300" y="416175"/>
            <a:ext cx="4990500" cy="57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rgbClr val="F78202"/>
                </a:solidFill>
                <a:latin typeface="Poppins Medium"/>
                <a:ea typeface="Poppins Medium"/>
                <a:cs typeface="Poppins Medium"/>
                <a:sym typeface="Poppins Medium"/>
              </a:rPr>
              <a:t>Alternative</a:t>
            </a:r>
            <a:r>
              <a:rPr lang="en" sz="2900">
                <a:solidFill>
                  <a:srgbClr val="F78202"/>
                </a:solidFill>
                <a:latin typeface="Poppins Medium"/>
                <a:ea typeface="Poppins Medium"/>
                <a:cs typeface="Poppins Medium"/>
                <a:sym typeface="Poppins Medium"/>
              </a:rPr>
              <a:t> Packages</a:t>
            </a:r>
            <a:endParaRPr sz="2900">
              <a:solidFill>
                <a:srgbClr val="F78202"/>
              </a:solidFill>
              <a:latin typeface="Poppins Medium"/>
              <a:ea typeface="Poppins Medium"/>
              <a:cs typeface="Poppins Medium"/>
              <a:sym typeface="Poppins Medium"/>
            </a:endParaRPr>
          </a:p>
        </p:txBody>
      </p:sp>
      <p:sp>
        <p:nvSpPr>
          <p:cNvPr id="105" name="Google Shape;105;p18"/>
          <p:cNvSpPr txBox="1"/>
          <p:nvPr>
            <p:ph idx="4294967295" type="body"/>
          </p:nvPr>
        </p:nvSpPr>
        <p:spPr>
          <a:xfrm>
            <a:off x="363300" y="1049100"/>
            <a:ext cx="6002400" cy="3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chemeClr val="lt1"/>
                </a:solidFill>
                <a:latin typeface="Poppins SemiBold"/>
                <a:ea typeface="Poppins SemiBold"/>
                <a:cs typeface="Poppins SemiBold"/>
                <a:sym typeface="Poppins SemiBold"/>
              </a:rPr>
              <a:t>Some of the Alternative Packages</a:t>
            </a:r>
            <a:r>
              <a:rPr b="1" lang="en" sz="1200">
                <a:solidFill>
                  <a:schemeClr val="lt1"/>
                </a:solidFill>
                <a:latin typeface="Poppins"/>
                <a:ea typeface="Poppins"/>
                <a:cs typeface="Poppins"/>
                <a:sym typeface="Poppins"/>
              </a:rPr>
              <a:t> </a:t>
            </a:r>
            <a:r>
              <a:rPr lang="en" sz="1200">
                <a:solidFill>
                  <a:schemeClr val="lt1"/>
                </a:solidFill>
                <a:latin typeface="Poppins"/>
                <a:ea typeface="Poppins"/>
                <a:cs typeface="Poppins"/>
                <a:sym typeface="Poppins"/>
              </a:rPr>
              <a:t>we can use</a:t>
            </a:r>
            <a:r>
              <a:rPr b="1" lang="en" sz="1200">
                <a:solidFill>
                  <a:schemeClr val="lt1"/>
                </a:solidFill>
                <a:latin typeface="Poppins"/>
                <a:ea typeface="Poppins"/>
                <a:cs typeface="Poppins"/>
                <a:sym typeface="Poppins"/>
              </a:rPr>
              <a:t> </a:t>
            </a:r>
            <a:r>
              <a:rPr lang="en" sz="1200">
                <a:solidFill>
                  <a:schemeClr val="lt1"/>
                </a:solidFill>
                <a:latin typeface="Poppins"/>
                <a:ea typeface="Poppins"/>
                <a:cs typeface="Poppins"/>
                <a:sym typeface="Poppins"/>
              </a:rPr>
              <a:t>for this project</a:t>
            </a:r>
            <a:endParaRPr sz="1200">
              <a:solidFill>
                <a:schemeClr val="lt1"/>
              </a:solidFill>
              <a:latin typeface="Poppins"/>
              <a:ea typeface="Poppins"/>
              <a:cs typeface="Poppins"/>
              <a:sym typeface="Poppins"/>
            </a:endParaRPr>
          </a:p>
          <a:p>
            <a:pPr indent="-317500" lvl="0" marL="457200" rtl="0" algn="l">
              <a:spcBef>
                <a:spcPts val="1600"/>
              </a:spcBef>
              <a:spcAft>
                <a:spcPts val="0"/>
              </a:spcAft>
              <a:buClr>
                <a:srgbClr val="F78202"/>
              </a:buClr>
              <a:buSzPts val="1400"/>
              <a:buFont typeface="Raleway"/>
              <a:buChar char="➔"/>
            </a:pPr>
            <a:r>
              <a:rPr b="1" lang="en" sz="1400">
                <a:solidFill>
                  <a:srgbClr val="F78202"/>
                </a:solidFill>
                <a:latin typeface="Poppins"/>
                <a:ea typeface="Poppins"/>
                <a:cs typeface="Poppins"/>
                <a:sym typeface="Poppins"/>
              </a:rPr>
              <a:t>Dash</a:t>
            </a:r>
            <a:br>
              <a:rPr lang="en" sz="1400">
                <a:solidFill>
                  <a:schemeClr val="lt2"/>
                </a:solidFill>
                <a:latin typeface="Poppins"/>
                <a:ea typeface="Poppins"/>
                <a:cs typeface="Poppins"/>
                <a:sym typeface="Poppins"/>
              </a:rPr>
            </a:br>
            <a:r>
              <a:rPr lang="en" sz="1200">
                <a:solidFill>
                  <a:schemeClr val="lt1"/>
                </a:solidFill>
                <a:latin typeface="Poppins"/>
                <a:ea typeface="Poppins"/>
                <a:cs typeface="Poppins"/>
                <a:sym typeface="Poppins"/>
              </a:rPr>
              <a:t>Dash is also an open source package that is used to build interactive webpages and can be used as alternative for streamlit.</a:t>
            </a:r>
            <a:endParaRPr sz="1200">
              <a:solidFill>
                <a:schemeClr val="lt1"/>
              </a:solidFill>
              <a:latin typeface="Poppins"/>
              <a:ea typeface="Poppins"/>
              <a:cs typeface="Poppins"/>
              <a:sym typeface="Poppins"/>
            </a:endParaRPr>
          </a:p>
          <a:p>
            <a:pPr indent="-317500" lvl="0" marL="457200" rtl="0" algn="l">
              <a:spcBef>
                <a:spcPts val="1000"/>
              </a:spcBef>
              <a:spcAft>
                <a:spcPts val="0"/>
              </a:spcAft>
              <a:buClr>
                <a:srgbClr val="F78202"/>
              </a:buClr>
              <a:buSzPts val="1400"/>
              <a:buFont typeface="Raleway"/>
              <a:buChar char="➔"/>
            </a:pPr>
            <a:r>
              <a:rPr b="1" lang="en" sz="1400">
                <a:solidFill>
                  <a:srgbClr val="F78202"/>
                </a:solidFill>
                <a:latin typeface="Poppins"/>
                <a:ea typeface="Poppins"/>
                <a:cs typeface="Poppins"/>
                <a:sym typeface="Poppins"/>
              </a:rPr>
              <a:t>Quick-mailer</a:t>
            </a:r>
            <a:br>
              <a:rPr lang="en" sz="1400">
                <a:solidFill>
                  <a:schemeClr val="lt2"/>
                </a:solidFill>
                <a:latin typeface="Poppins"/>
                <a:ea typeface="Poppins"/>
                <a:cs typeface="Poppins"/>
                <a:sym typeface="Poppins"/>
              </a:rPr>
            </a:br>
            <a:r>
              <a:rPr lang="en" sz="1200">
                <a:solidFill>
                  <a:schemeClr val="lt1"/>
                </a:solidFill>
                <a:latin typeface="Poppins"/>
                <a:ea typeface="Poppins"/>
                <a:cs typeface="Poppins"/>
                <a:sym typeface="Poppins"/>
              </a:rPr>
              <a:t>Qick-mailer helps to send email faster and can be used as an alternative for smtplib. This Module only Supports Gmail &amp; Microsoft Accounts (hotmail, outlook etc..)</a:t>
            </a:r>
            <a:endParaRPr sz="1200">
              <a:solidFill>
                <a:schemeClr val="lt1"/>
              </a:solidFill>
              <a:latin typeface="Poppins"/>
              <a:ea typeface="Poppins"/>
              <a:cs typeface="Poppins"/>
              <a:sym typeface="Poppins"/>
            </a:endParaRPr>
          </a:p>
          <a:p>
            <a:pPr indent="-317500" lvl="0" marL="457200" rtl="0" algn="l">
              <a:spcBef>
                <a:spcPts val="1000"/>
              </a:spcBef>
              <a:spcAft>
                <a:spcPts val="1000"/>
              </a:spcAft>
              <a:buClr>
                <a:srgbClr val="F78202"/>
              </a:buClr>
              <a:buSzPts val="1400"/>
              <a:buFont typeface="Raleway"/>
              <a:buChar char="➔"/>
            </a:pPr>
            <a:r>
              <a:rPr b="1" lang="en" sz="1400">
                <a:solidFill>
                  <a:srgbClr val="F78202"/>
                </a:solidFill>
                <a:latin typeface="Poppins"/>
                <a:ea typeface="Poppins"/>
                <a:cs typeface="Poppins"/>
                <a:sym typeface="Poppins"/>
              </a:rPr>
              <a:t>Pendulum</a:t>
            </a:r>
            <a:br>
              <a:rPr lang="en" sz="1400">
                <a:solidFill>
                  <a:schemeClr val="lt2"/>
                </a:solidFill>
                <a:latin typeface="Poppins"/>
                <a:ea typeface="Poppins"/>
                <a:cs typeface="Poppins"/>
                <a:sym typeface="Poppins"/>
              </a:rPr>
            </a:br>
            <a:r>
              <a:rPr lang="en" sz="1200">
                <a:solidFill>
                  <a:schemeClr val="lt1"/>
                </a:solidFill>
                <a:latin typeface="Poppins"/>
                <a:ea typeface="Poppins"/>
                <a:cs typeface="Poppins"/>
                <a:sym typeface="Poppins"/>
              </a:rPr>
              <a:t>The pendulum is one of the popular python DateTime libraries. It provides a cleaner and easier API to use.</a:t>
            </a:r>
            <a:endParaRPr sz="1200">
              <a:solidFill>
                <a:schemeClr val="lt1"/>
              </a:solidFill>
              <a:latin typeface="Poppins"/>
              <a:ea typeface="Poppins"/>
              <a:cs typeface="Poppins"/>
              <a:sym typeface="Poppi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9" name="Shape 109"/>
        <p:cNvGrpSpPr/>
        <p:nvPr/>
      </p:nvGrpSpPr>
      <p:grpSpPr>
        <a:xfrm>
          <a:off x="0" y="0"/>
          <a:ext cx="0" cy="0"/>
          <a:chOff x="0" y="0"/>
          <a:chExt cx="0" cy="0"/>
        </a:xfrm>
      </p:grpSpPr>
      <p:sp>
        <p:nvSpPr>
          <p:cNvPr id="110" name="Google Shape;110;p19"/>
          <p:cNvSpPr/>
          <p:nvPr/>
        </p:nvSpPr>
        <p:spPr>
          <a:xfrm>
            <a:off x="393450" y="631175"/>
            <a:ext cx="6217500" cy="42144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9"/>
          <p:cNvSpPr txBox="1"/>
          <p:nvPr>
            <p:ph idx="4294967295" type="body"/>
          </p:nvPr>
        </p:nvSpPr>
        <p:spPr>
          <a:xfrm>
            <a:off x="481300" y="214875"/>
            <a:ext cx="5735100" cy="4297500"/>
          </a:xfrm>
          <a:prstGeom prst="rect">
            <a:avLst/>
          </a:prstGeom>
          <a:solidFill>
            <a:srgbClr val="000000">
              <a:alpha val="81560"/>
            </a:srgbClr>
          </a:solidFill>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2700">
                <a:solidFill>
                  <a:srgbClr val="E06666"/>
                </a:solidFill>
                <a:latin typeface="Poppins Medium"/>
                <a:ea typeface="Poppins Medium"/>
                <a:cs typeface="Poppins Medium"/>
                <a:sym typeface="Poppins Medium"/>
              </a:rPr>
              <a:t>Advantages of sending reminder emails</a:t>
            </a:r>
            <a:endParaRPr sz="1700">
              <a:solidFill>
                <a:srgbClr val="E06666"/>
              </a:solidFill>
              <a:latin typeface="Poppins Medium"/>
              <a:ea typeface="Poppins Medium"/>
              <a:cs typeface="Poppins Medium"/>
              <a:sym typeface="Poppins Medium"/>
            </a:endParaRPr>
          </a:p>
          <a:p>
            <a:pPr indent="-336550" lvl="0" marL="457200" rtl="0" algn="l">
              <a:lnSpc>
                <a:spcPct val="100000"/>
              </a:lnSpc>
              <a:spcBef>
                <a:spcPts val="1600"/>
              </a:spcBef>
              <a:spcAft>
                <a:spcPts val="0"/>
              </a:spcAft>
              <a:buClr>
                <a:schemeClr val="lt1"/>
              </a:buClr>
              <a:buSzPts val="1700"/>
              <a:buFont typeface="Fira Code Light"/>
              <a:buChar char="❖"/>
            </a:pPr>
            <a:r>
              <a:rPr lang="en" sz="1700">
                <a:solidFill>
                  <a:schemeClr val="lt1"/>
                </a:solidFill>
                <a:latin typeface="Fira Code Light"/>
                <a:ea typeface="Fira Code Light"/>
                <a:cs typeface="Fira Code Light"/>
                <a:sym typeface="Fira Code Light"/>
              </a:rPr>
              <a:t>Saves time</a:t>
            </a:r>
            <a:endParaRPr sz="1700">
              <a:solidFill>
                <a:schemeClr val="lt1"/>
              </a:solidFill>
              <a:latin typeface="Fira Code Light"/>
              <a:ea typeface="Fira Code Light"/>
              <a:cs typeface="Fira Code Light"/>
              <a:sym typeface="Fira Code Light"/>
            </a:endParaRPr>
          </a:p>
          <a:p>
            <a:pPr indent="-336550" lvl="0" marL="457200" rtl="0" algn="l">
              <a:lnSpc>
                <a:spcPct val="100000"/>
              </a:lnSpc>
              <a:spcBef>
                <a:spcPts val="0"/>
              </a:spcBef>
              <a:spcAft>
                <a:spcPts val="0"/>
              </a:spcAft>
              <a:buClr>
                <a:schemeClr val="lt1"/>
              </a:buClr>
              <a:buSzPts val="1700"/>
              <a:buFont typeface="Fira Code Light"/>
              <a:buChar char="❖"/>
            </a:pPr>
            <a:r>
              <a:rPr lang="en" sz="1700">
                <a:solidFill>
                  <a:schemeClr val="lt1"/>
                </a:solidFill>
                <a:latin typeface="Fira Code Light"/>
                <a:ea typeface="Fira Code Light"/>
                <a:cs typeface="Fira Code Light"/>
                <a:sym typeface="Fira Code Light"/>
              </a:rPr>
              <a:t>Don’t want to write email manually every time.</a:t>
            </a:r>
            <a:endParaRPr sz="1700">
              <a:solidFill>
                <a:schemeClr val="lt1"/>
              </a:solidFill>
              <a:latin typeface="Fira Code Light"/>
              <a:ea typeface="Fira Code Light"/>
              <a:cs typeface="Fira Code Light"/>
              <a:sym typeface="Fira Code Light"/>
            </a:endParaRPr>
          </a:p>
          <a:p>
            <a:pPr indent="-336550" lvl="0" marL="457200" rtl="0" algn="l">
              <a:lnSpc>
                <a:spcPct val="100000"/>
              </a:lnSpc>
              <a:spcBef>
                <a:spcPts val="0"/>
              </a:spcBef>
              <a:spcAft>
                <a:spcPts val="0"/>
              </a:spcAft>
              <a:buClr>
                <a:schemeClr val="lt1"/>
              </a:buClr>
              <a:buSzPts val="1700"/>
              <a:buFont typeface="Fira Code Light"/>
              <a:buChar char="❖"/>
            </a:pPr>
            <a:r>
              <a:rPr lang="en" sz="1700">
                <a:solidFill>
                  <a:schemeClr val="lt1"/>
                </a:solidFill>
                <a:latin typeface="Fira Code Light"/>
                <a:ea typeface="Fira Code Light"/>
                <a:cs typeface="Fira Code Light"/>
                <a:sym typeface="Fira Code Light"/>
              </a:rPr>
              <a:t>We can use it as a private reminder to remind us do certain tasks.</a:t>
            </a:r>
            <a:endParaRPr sz="1700">
              <a:solidFill>
                <a:schemeClr val="lt1"/>
              </a:solidFill>
              <a:latin typeface="Fira Code Light"/>
              <a:ea typeface="Fira Code Light"/>
              <a:cs typeface="Fira Code Light"/>
              <a:sym typeface="Fira Code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alpha val="84320"/>
          </a:srgbClr>
        </a:solidFill>
      </p:bgPr>
    </p:bg>
    <p:spTree>
      <p:nvGrpSpPr>
        <p:cNvPr id="115" name="Shape 115"/>
        <p:cNvGrpSpPr/>
        <p:nvPr/>
      </p:nvGrpSpPr>
      <p:grpSpPr>
        <a:xfrm>
          <a:off x="0" y="0"/>
          <a:ext cx="0" cy="0"/>
          <a:chOff x="0" y="0"/>
          <a:chExt cx="0" cy="0"/>
        </a:xfrm>
      </p:grpSpPr>
      <p:sp>
        <p:nvSpPr>
          <p:cNvPr id="116" name="Google Shape;116;p20"/>
          <p:cNvSpPr/>
          <p:nvPr/>
        </p:nvSpPr>
        <p:spPr>
          <a:xfrm>
            <a:off x="1824200" y="364175"/>
            <a:ext cx="1504200" cy="1195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D3CAA9"/>
                </a:solidFill>
                <a:latin typeface="Poppins Medium"/>
                <a:ea typeface="Poppins Medium"/>
                <a:cs typeface="Poppins Medium"/>
                <a:sym typeface="Poppins Medium"/>
              </a:rPr>
              <a:t>Install and Import Streamlit, smtplib and ssl pkg</a:t>
            </a:r>
            <a:endParaRPr sz="1500">
              <a:solidFill>
                <a:srgbClr val="D3CAA9"/>
              </a:solidFill>
              <a:latin typeface="Poppins Medium"/>
              <a:ea typeface="Poppins Medium"/>
              <a:cs typeface="Poppins Medium"/>
              <a:sym typeface="Poppins Medium"/>
            </a:endParaRPr>
          </a:p>
        </p:txBody>
      </p:sp>
      <p:cxnSp>
        <p:nvCxnSpPr>
          <p:cNvPr id="117" name="Google Shape;117;p20"/>
          <p:cNvCxnSpPr>
            <a:stCxn id="116" idx="3"/>
            <a:endCxn id="118" idx="1"/>
          </p:cNvCxnSpPr>
          <p:nvPr/>
        </p:nvCxnSpPr>
        <p:spPr>
          <a:xfrm>
            <a:off x="3328400" y="961775"/>
            <a:ext cx="1221900" cy="0"/>
          </a:xfrm>
          <a:prstGeom prst="straightConnector1">
            <a:avLst/>
          </a:prstGeom>
          <a:noFill/>
          <a:ln cap="flat" cmpd="sng" w="19050">
            <a:solidFill>
              <a:srgbClr val="D3CAA9"/>
            </a:solidFill>
            <a:prstDash val="solid"/>
            <a:round/>
            <a:headEnd len="med" w="med" type="none"/>
            <a:tailEnd len="med" w="med" type="triangle"/>
          </a:ln>
        </p:spPr>
      </p:cxnSp>
      <p:sp>
        <p:nvSpPr>
          <p:cNvPr id="118" name="Google Shape;118;p20"/>
          <p:cNvSpPr/>
          <p:nvPr/>
        </p:nvSpPr>
        <p:spPr>
          <a:xfrm>
            <a:off x="4550300" y="364175"/>
            <a:ext cx="1504200" cy="1195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D3CAA9"/>
                </a:solidFill>
                <a:latin typeface="Poppins Medium"/>
                <a:ea typeface="Poppins Medium"/>
                <a:cs typeface="Poppins Medium"/>
                <a:sym typeface="Poppins Medium"/>
              </a:rPr>
              <a:t>Import Datetime and Time</a:t>
            </a:r>
            <a:endParaRPr sz="1500">
              <a:solidFill>
                <a:srgbClr val="D3CAA9"/>
              </a:solidFill>
              <a:latin typeface="Poppins Medium"/>
              <a:ea typeface="Poppins Medium"/>
              <a:cs typeface="Poppins Medium"/>
              <a:sym typeface="Poppins Medium"/>
            </a:endParaRPr>
          </a:p>
        </p:txBody>
      </p:sp>
      <p:cxnSp>
        <p:nvCxnSpPr>
          <p:cNvPr id="119" name="Google Shape;119;p20"/>
          <p:cNvCxnSpPr>
            <a:stCxn id="118" idx="3"/>
            <a:endCxn id="120" idx="1"/>
          </p:cNvCxnSpPr>
          <p:nvPr/>
        </p:nvCxnSpPr>
        <p:spPr>
          <a:xfrm>
            <a:off x="6054500" y="961775"/>
            <a:ext cx="1133400" cy="0"/>
          </a:xfrm>
          <a:prstGeom prst="straightConnector1">
            <a:avLst/>
          </a:prstGeom>
          <a:noFill/>
          <a:ln cap="flat" cmpd="sng" w="19050">
            <a:solidFill>
              <a:srgbClr val="D3CAA9"/>
            </a:solidFill>
            <a:prstDash val="solid"/>
            <a:round/>
            <a:headEnd len="med" w="med" type="none"/>
            <a:tailEnd len="med" w="med" type="triangle"/>
          </a:ln>
        </p:spPr>
      </p:cxnSp>
      <p:sp>
        <p:nvSpPr>
          <p:cNvPr id="121" name="Google Shape;121;p20"/>
          <p:cNvSpPr/>
          <p:nvPr/>
        </p:nvSpPr>
        <p:spPr>
          <a:xfrm>
            <a:off x="4628725" y="2212500"/>
            <a:ext cx="1504200" cy="1195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D3CAA9"/>
                </a:solidFill>
                <a:latin typeface="Poppins Medium"/>
                <a:ea typeface="Poppins Medium"/>
                <a:cs typeface="Poppins Medium"/>
                <a:sym typeface="Poppins Medium"/>
              </a:rPr>
              <a:t>Add Button functionality to send email</a:t>
            </a:r>
            <a:endParaRPr sz="1500">
              <a:solidFill>
                <a:srgbClr val="D3CAA9"/>
              </a:solidFill>
              <a:latin typeface="Poppins Medium"/>
              <a:ea typeface="Poppins Medium"/>
              <a:cs typeface="Poppins Medium"/>
              <a:sym typeface="Poppins Medium"/>
            </a:endParaRPr>
          </a:p>
        </p:txBody>
      </p:sp>
      <p:sp>
        <p:nvSpPr>
          <p:cNvPr id="122" name="Google Shape;122;p20"/>
          <p:cNvSpPr/>
          <p:nvPr/>
        </p:nvSpPr>
        <p:spPr>
          <a:xfrm>
            <a:off x="7187850" y="2212500"/>
            <a:ext cx="1504200" cy="1195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D3CAA9"/>
                </a:solidFill>
                <a:latin typeface="Poppins Medium"/>
                <a:ea typeface="Poppins Medium"/>
                <a:cs typeface="Poppins Medium"/>
                <a:sym typeface="Poppins Medium"/>
              </a:rPr>
              <a:t>Build Email functionality with smtplib and ssl </a:t>
            </a:r>
            <a:endParaRPr sz="1500">
              <a:solidFill>
                <a:srgbClr val="D3CAA9"/>
              </a:solidFill>
              <a:latin typeface="Poppins Medium"/>
              <a:ea typeface="Poppins Medium"/>
              <a:cs typeface="Poppins Medium"/>
              <a:sym typeface="Poppins Medium"/>
            </a:endParaRPr>
          </a:p>
        </p:txBody>
      </p:sp>
      <p:sp>
        <p:nvSpPr>
          <p:cNvPr id="120" name="Google Shape;120;p20"/>
          <p:cNvSpPr/>
          <p:nvPr/>
        </p:nvSpPr>
        <p:spPr>
          <a:xfrm>
            <a:off x="7187850" y="364175"/>
            <a:ext cx="1504200" cy="1195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D3CAA9"/>
                </a:solidFill>
                <a:latin typeface="Poppins Medium"/>
                <a:ea typeface="Poppins Medium"/>
                <a:cs typeface="Poppins Medium"/>
                <a:sym typeface="Poppins Medium"/>
              </a:rPr>
              <a:t>Build frontend with streamlit</a:t>
            </a:r>
            <a:endParaRPr sz="1500">
              <a:solidFill>
                <a:srgbClr val="D3CAA9"/>
              </a:solidFill>
              <a:latin typeface="Poppins Medium"/>
              <a:ea typeface="Poppins Medium"/>
              <a:cs typeface="Poppins Medium"/>
              <a:sym typeface="Poppins Medium"/>
            </a:endParaRPr>
          </a:p>
        </p:txBody>
      </p:sp>
      <p:cxnSp>
        <p:nvCxnSpPr>
          <p:cNvPr id="123" name="Google Shape;123;p20"/>
          <p:cNvCxnSpPr>
            <a:stCxn id="120" idx="2"/>
            <a:endCxn id="122" idx="0"/>
          </p:cNvCxnSpPr>
          <p:nvPr/>
        </p:nvCxnSpPr>
        <p:spPr>
          <a:xfrm>
            <a:off x="7939950" y="1559375"/>
            <a:ext cx="0" cy="653100"/>
          </a:xfrm>
          <a:prstGeom prst="straightConnector1">
            <a:avLst/>
          </a:prstGeom>
          <a:noFill/>
          <a:ln cap="flat" cmpd="sng" w="19050">
            <a:solidFill>
              <a:srgbClr val="D3CAA9"/>
            </a:solidFill>
            <a:prstDash val="solid"/>
            <a:round/>
            <a:headEnd len="med" w="med" type="none"/>
            <a:tailEnd len="med" w="med" type="triangle"/>
          </a:ln>
        </p:spPr>
      </p:cxnSp>
      <p:cxnSp>
        <p:nvCxnSpPr>
          <p:cNvPr id="124" name="Google Shape;124;p20"/>
          <p:cNvCxnSpPr>
            <a:stCxn id="122" idx="1"/>
            <a:endCxn id="121" idx="3"/>
          </p:cNvCxnSpPr>
          <p:nvPr/>
        </p:nvCxnSpPr>
        <p:spPr>
          <a:xfrm rot="10800000">
            <a:off x="6133050" y="2810100"/>
            <a:ext cx="1054800" cy="0"/>
          </a:xfrm>
          <a:prstGeom prst="straightConnector1">
            <a:avLst/>
          </a:prstGeom>
          <a:noFill/>
          <a:ln cap="flat" cmpd="sng" w="19050">
            <a:solidFill>
              <a:srgbClr val="D3CAA9"/>
            </a:solidFill>
            <a:prstDash val="solid"/>
            <a:round/>
            <a:headEnd len="med" w="med" type="none"/>
            <a:tailEnd len="med" w="med" type="triangle"/>
          </a:ln>
        </p:spPr>
      </p:cxnSp>
      <p:sp>
        <p:nvSpPr>
          <p:cNvPr id="125" name="Google Shape;125;p20"/>
          <p:cNvSpPr/>
          <p:nvPr/>
        </p:nvSpPr>
        <p:spPr>
          <a:xfrm>
            <a:off x="1824200" y="2212500"/>
            <a:ext cx="1504200" cy="1195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D3CAA9"/>
                </a:solidFill>
                <a:latin typeface="Poppins Medium"/>
                <a:ea typeface="Poppins Medium"/>
                <a:cs typeface="Poppins Medium"/>
                <a:sym typeface="Poppins Medium"/>
              </a:rPr>
              <a:t>reminder functionality by Datetime and Time </a:t>
            </a:r>
            <a:endParaRPr sz="1500">
              <a:solidFill>
                <a:srgbClr val="D3CAA9"/>
              </a:solidFill>
              <a:latin typeface="Poppins Medium"/>
              <a:ea typeface="Poppins Medium"/>
              <a:cs typeface="Poppins Medium"/>
              <a:sym typeface="Poppins Medium"/>
            </a:endParaRPr>
          </a:p>
        </p:txBody>
      </p:sp>
      <p:cxnSp>
        <p:nvCxnSpPr>
          <p:cNvPr id="126" name="Google Shape;126;p20"/>
          <p:cNvCxnSpPr>
            <a:stCxn id="121" idx="1"/>
            <a:endCxn id="125" idx="3"/>
          </p:cNvCxnSpPr>
          <p:nvPr/>
        </p:nvCxnSpPr>
        <p:spPr>
          <a:xfrm rot="10800000">
            <a:off x="3328525" y="2810100"/>
            <a:ext cx="1300200" cy="0"/>
          </a:xfrm>
          <a:prstGeom prst="straightConnector1">
            <a:avLst/>
          </a:prstGeom>
          <a:noFill/>
          <a:ln cap="flat" cmpd="sng" w="19050">
            <a:solidFill>
              <a:srgbClr val="D3CAA9"/>
            </a:solidFill>
            <a:prstDash val="solid"/>
            <a:round/>
            <a:headEnd len="med" w="med" type="none"/>
            <a:tailEnd len="med" w="med" type="triangle"/>
          </a:ln>
        </p:spPr>
      </p:cxnSp>
      <p:sp>
        <p:nvSpPr>
          <p:cNvPr id="127" name="Google Shape;127;p20"/>
          <p:cNvSpPr/>
          <p:nvPr/>
        </p:nvSpPr>
        <p:spPr>
          <a:xfrm>
            <a:off x="1824200" y="4060825"/>
            <a:ext cx="1504200" cy="891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D3CAA9"/>
                </a:solidFill>
                <a:latin typeface="Poppins Medium"/>
                <a:ea typeface="Poppins Medium"/>
                <a:cs typeface="Poppins Medium"/>
                <a:sym typeface="Poppins Medium"/>
              </a:rPr>
              <a:t>Initialize email Sender</a:t>
            </a:r>
            <a:endParaRPr sz="1500">
              <a:solidFill>
                <a:srgbClr val="D3CAA9"/>
              </a:solidFill>
              <a:latin typeface="Poppins Medium"/>
              <a:ea typeface="Poppins Medium"/>
              <a:cs typeface="Poppins Medium"/>
              <a:sym typeface="Poppins Medium"/>
            </a:endParaRPr>
          </a:p>
        </p:txBody>
      </p:sp>
      <p:cxnSp>
        <p:nvCxnSpPr>
          <p:cNvPr id="128" name="Google Shape;128;p20"/>
          <p:cNvCxnSpPr>
            <a:stCxn id="125" idx="2"/>
            <a:endCxn id="127" idx="0"/>
          </p:cNvCxnSpPr>
          <p:nvPr/>
        </p:nvCxnSpPr>
        <p:spPr>
          <a:xfrm>
            <a:off x="2576300" y="3407700"/>
            <a:ext cx="0" cy="653100"/>
          </a:xfrm>
          <a:prstGeom prst="straightConnector1">
            <a:avLst/>
          </a:prstGeom>
          <a:noFill/>
          <a:ln cap="flat" cmpd="sng" w="19050">
            <a:solidFill>
              <a:srgbClr val="D3CAA9"/>
            </a:solidFill>
            <a:prstDash val="solid"/>
            <a:round/>
            <a:headEnd len="med" w="med" type="none"/>
            <a:tailEnd len="med" w="med" type="triangle"/>
          </a:ln>
        </p:spPr>
      </p:cxnSp>
      <p:cxnSp>
        <p:nvCxnSpPr>
          <p:cNvPr id="129" name="Google Shape;129;p20"/>
          <p:cNvCxnSpPr>
            <a:endCxn id="130" idx="1"/>
          </p:cNvCxnSpPr>
          <p:nvPr/>
        </p:nvCxnSpPr>
        <p:spPr>
          <a:xfrm>
            <a:off x="3328400" y="4506475"/>
            <a:ext cx="1221900" cy="0"/>
          </a:xfrm>
          <a:prstGeom prst="straightConnector1">
            <a:avLst/>
          </a:prstGeom>
          <a:noFill/>
          <a:ln cap="flat" cmpd="sng" w="19050">
            <a:solidFill>
              <a:srgbClr val="D3CAA9"/>
            </a:solidFill>
            <a:prstDash val="solid"/>
            <a:round/>
            <a:headEnd len="med" w="med" type="none"/>
            <a:tailEnd len="med" w="med" type="triangle"/>
          </a:ln>
        </p:spPr>
      </p:cxnSp>
      <p:sp>
        <p:nvSpPr>
          <p:cNvPr id="130" name="Google Shape;130;p20"/>
          <p:cNvSpPr/>
          <p:nvPr/>
        </p:nvSpPr>
        <p:spPr>
          <a:xfrm>
            <a:off x="4550300" y="4060825"/>
            <a:ext cx="1504200" cy="891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D3CAA9"/>
                </a:solidFill>
                <a:latin typeface="Poppins Medium"/>
                <a:ea typeface="Poppins Medium"/>
                <a:cs typeface="Poppins Medium"/>
                <a:sym typeface="Poppins Medium"/>
              </a:rPr>
              <a:t>Run Streamlit app</a:t>
            </a:r>
            <a:endParaRPr sz="1500">
              <a:solidFill>
                <a:srgbClr val="D3CAA9"/>
              </a:solidFill>
              <a:latin typeface="Poppins Medium"/>
              <a:ea typeface="Poppins Medium"/>
              <a:cs typeface="Poppins Medium"/>
              <a:sym typeface="Poppins Medium"/>
            </a:endParaRPr>
          </a:p>
        </p:txBody>
      </p:sp>
      <p:sp>
        <p:nvSpPr>
          <p:cNvPr id="131" name="Google Shape;131;p20"/>
          <p:cNvSpPr/>
          <p:nvPr/>
        </p:nvSpPr>
        <p:spPr>
          <a:xfrm>
            <a:off x="3140300" y="318925"/>
            <a:ext cx="375900" cy="362700"/>
          </a:xfrm>
          <a:prstGeom prst="teardrop">
            <a:avLst>
              <a:gd fmla="val 100000"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1C1C1C"/>
                </a:solidFill>
                <a:latin typeface="Poppins SemiBold"/>
                <a:ea typeface="Poppins SemiBold"/>
                <a:cs typeface="Poppins SemiBold"/>
                <a:sym typeface="Poppins SemiBold"/>
              </a:rPr>
              <a:t>1</a:t>
            </a:r>
            <a:endParaRPr sz="1500">
              <a:solidFill>
                <a:srgbClr val="1C1C1C"/>
              </a:solidFill>
              <a:latin typeface="Poppins SemiBold"/>
              <a:ea typeface="Poppins SemiBold"/>
              <a:cs typeface="Poppins SemiBold"/>
              <a:sym typeface="Poppins SemiBold"/>
            </a:endParaRPr>
          </a:p>
        </p:txBody>
      </p:sp>
      <p:sp>
        <p:nvSpPr>
          <p:cNvPr id="132" name="Google Shape;132;p20"/>
          <p:cNvSpPr/>
          <p:nvPr/>
        </p:nvSpPr>
        <p:spPr>
          <a:xfrm>
            <a:off x="5845600" y="318925"/>
            <a:ext cx="375900" cy="362700"/>
          </a:xfrm>
          <a:prstGeom prst="teardrop">
            <a:avLst>
              <a:gd fmla="val 100000"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1C1C1C"/>
                </a:solidFill>
                <a:latin typeface="Poppins SemiBold"/>
                <a:ea typeface="Poppins SemiBold"/>
                <a:cs typeface="Poppins SemiBold"/>
                <a:sym typeface="Poppins SemiBold"/>
              </a:rPr>
              <a:t>2</a:t>
            </a:r>
            <a:endParaRPr sz="1500">
              <a:solidFill>
                <a:srgbClr val="1C1C1C"/>
              </a:solidFill>
              <a:latin typeface="Poppins SemiBold"/>
              <a:ea typeface="Poppins SemiBold"/>
              <a:cs typeface="Poppins SemiBold"/>
              <a:sym typeface="Poppins SemiBold"/>
            </a:endParaRPr>
          </a:p>
        </p:txBody>
      </p:sp>
      <p:sp>
        <p:nvSpPr>
          <p:cNvPr id="133" name="Google Shape;133;p20"/>
          <p:cNvSpPr/>
          <p:nvPr/>
        </p:nvSpPr>
        <p:spPr>
          <a:xfrm>
            <a:off x="8481175" y="318925"/>
            <a:ext cx="375900" cy="362700"/>
          </a:xfrm>
          <a:prstGeom prst="teardrop">
            <a:avLst>
              <a:gd fmla="val 100000"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1C1C1C"/>
                </a:solidFill>
                <a:latin typeface="Poppins SemiBold"/>
                <a:ea typeface="Poppins SemiBold"/>
                <a:cs typeface="Poppins SemiBold"/>
                <a:sym typeface="Poppins SemiBold"/>
              </a:rPr>
              <a:t>3</a:t>
            </a:r>
            <a:endParaRPr sz="1500">
              <a:solidFill>
                <a:srgbClr val="1C1C1C"/>
              </a:solidFill>
              <a:latin typeface="Poppins SemiBold"/>
              <a:ea typeface="Poppins SemiBold"/>
              <a:cs typeface="Poppins SemiBold"/>
              <a:sym typeface="Poppins SemiBold"/>
            </a:endParaRPr>
          </a:p>
        </p:txBody>
      </p:sp>
      <p:sp>
        <p:nvSpPr>
          <p:cNvPr id="134" name="Google Shape;134;p20"/>
          <p:cNvSpPr/>
          <p:nvPr/>
        </p:nvSpPr>
        <p:spPr>
          <a:xfrm>
            <a:off x="8481175" y="2119075"/>
            <a:ext cx="375900" cy="362700"/>
          </a:xfrm>
          <a:prstGeom prst="teardrop">
            <a:avLst>
              <a:gd fmla="val 100000"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1C1C1C"/>
                </a:solidFill>
                <a:latin typeface="Poppins SemiBold"/>
                <a:ea typeface="Poppins SemiBold"/>
                <a:cs typeface="Poppins SemiBold"/>
                <a:sym typeface="Poppins SemiBold"/>
              </a:rPr>
              <a:t>4</a:t>
            </a:r>
            <a:endParaRPr sz="1500">
              <a:solidFill>
                <a:srgbClr val="1C1C1C"/>
              </a:solidFill>
              <a:latin typeface="Poppins SemiBold"/>
              <a:ea typeface="Poppins SemiBold"/>
              <a:cs typeface="Poppins SemiBold"/>
              <a:sym typeface="Poppins SemiBold"/>
            </a:endParaRPr>
          </a:p>
        </p:txBody>
      </p:sp>
      <p:sp>
        <p:nvSpPr>
          <p:cNvPr id="135" name="Google Shape;135;p20"/>
          <p:cNvSpPr/>
          <p:nvPr/>
        </p:nvSpPr>
        <p:spPr>
          <a:xfrm>
            <a:off x="5845600" y="2119075"/>
            <a:ext cx="375900" cy="362700"/>
          </a:xfrm>
          <a:prstGeom prst="teardrop">
            <a:avLst>
              <a:gd fmla="val 100000"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1C1C1C"/>
                </a:solidFill>
                <a:latin typeface="Poppins SemiBold"/>
                <a:ea typeface="Poppins SemiBold"/>
                <a:cs typeface="Poppins SemiBold"/>
                <a:sym typeface="Poppins SemiBold"/>
              </a:rPr>
              <a:t>5</a:t>
            </a:r>
            <a:endParaRPr sz="1500">
              <a:solidFill>
                <a:srgbClr val="1C1C1C"/>
              </a:solidFill>
              <a:latin typeface="Poppins SemiBold"/>
              <a:ea typeface="Poppins SemiBold"/>
              <a:cs typeface="Poppins SemiBold"/>
              <a:sym typeface="Poppins SemiBold"/>
            </a:endParaRPr>
          </a:p>
        </p:txBody>
      </p:sp>
      <p:sp>
        <p:nvSpPr>
          <p:cNvPr id="136" name="Google Shape;136;p20"/>
          <p:cNvSpPr/>
          <p:nvPr/>
        </p:nvSpPr>
        <p:spPr>
          <a:xfrm>
            <a:off x="3140300" y="2119075"/>
            <a:ext cx="375900" cy="362700"/>
          </a:xfrm>
          <a:prstGeom prst="teardrop">
            <a:avLst>
              <a:gd fmla="val 100000"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1C1C1C"/>
                </a:solidFill>
                <a:latin typeface="Poppins SemiBold"/>
                <a:ea typeface="Poppins SemiBold"/>
                <a:cs typeface="Poppins SemiBold"/>
                <a:sym typeface="Poppins SemiBold"/>
              </a:rPr>
              <a:t>6</a:t>
            </a:r>
            <a:endParaRPr sz="1500">
              <a:solidFill>
                <a:srgbClr val="1C1C1C"/>
              </a:solidFill>
              <a:latin typeface="Poppins SemiBold"/>
              <a:ea typeface="Poppins SemiBold"/>
              <a:cs typeface="Poppins SemiBold"/>
              <a:sym typeface="Poppins SemiBold"/>
            </a:endParaRPr>
          </a:p>
        </p:txBody>
      </p:sp>
      <p:sp>
        <p:nvSpPr>
          <p:cNvPr id="137" name="Google Shape;137;p20"/>
          <p:cNvSpPr/>
          <p:nvPr/>
        </p:nvSpPr>
        <p:spPr>
          <a:xfrm>
            <a:off x="3140300" y="3993675"/>
            <a:ext cx="375900" cy="362700"/>
          </a:xfrm>
          <a:prstGeom prst="teardrop">
            <a:avLst>
              <a:gd fmla="val 100000"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1C1C1C"/>
                </a:solidFill>
                <a:latin typeface="Poppins SemiBold"/>
                <a:ea typeface="Poppins SemiBold"/>
                <a:cs typeface="Poppins SemiBold"/>
                <a:sym typeface="Poppins SemiBold"/>
              </a:rPr>
              <a:t>7</a:t>
            </a:r>
            <a:endParaRPr sz="1500">
              <a:solidFill>
                <a:srgbClr val="1C1C1C"/>
              </a:solidFill>
              <a:latin typeface="Poppins SemiBold"/>
              <a:ea typeface="Poppins SemiBold"/>
              <a:cs typeface="Poppins SemiBold"/>
              <a:sym typeface="Poppins SemiBold"/>
            </a:endParaRPr>
          </a:p>
        </p:txBody>
      </p:sp>
      <p:sp>
        <p:nvSpPr>
          <p:cNvPr id="138" name="Google Shape;138;p20"/>
          <p:cNvSpPr/>
          <p:nvPr/>
        </p:nvSpPr>
        <p:spPr>
          <a:xfrm>
            <a:off x="5845600" y="3993675"/>
            <a:ext cx="375900" cy="362700"/>
          </a:xfrm>
          <a:prstGeom prst="teardrop">
            <a:avLst>
              <a:gd fmla="val 100000" name="adj"/>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rgbClr val="1C1C1C"/>
                </a:solidFill>
                <a:latin typeface="Poppins SemiBold"/>
                <a:ea typeface="Poppins SemiBold"/>
                <a:cs typeface="Poppins SemiBold"/>
                <a:sym typeface="Poppins SemiBold"/>
              </a:rPr>
              <a:t>8</a:t>
            </a:r>
            <a:endParaRPr sz="1500">
              <a:solidFill>
                <a:srgbClr val="1C1C1C"/>
              </a:solidFill>
              <a:latin typeface="Poppins SemiBold"/>
              <a:ea typeface="Poppins SemiBold"/>
              <a:cs typeface="Poppins SemiBold"/>
              <a:sym typeface="Poppins SemiBold"/>
            </a:endParaRPr>
          </a:p>
        </p:txBody>
      </p:sp>
      <p:sp>
        <p:nvSpPr>
          <p:cNvPr id="139" name="Google Shape;139;p20"/>
          <p:cNvSpPr/>
          <p:nvPr/>
        </p:nvSpPr>
        <p:spPr>
          <a:xfrm>
            <a:off x="-15775" y="100"/>
            <a:ext cx="978300" cy="5143500"/>
          </a:xfrm>
          <a:prstGeom prst="rect">
            <a:avLst/>
          </a:prstGeom>
          <a:solidFill>
            <a:srgbClr val="D3CAA9"/>
          </a:solidFill>
          <a:ln cap="flat" cmpd="sng" w="9525">
            <a:solidFill>
              <a:srgbClr val="D3C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txBox="1"/>
          <p:nvPr/>
        </p:nvSpPr>
        <p:spPr>
          <a:xfrm rot="-5400000">
            <a:off x="-550650" y="2182275"/>
            <a:ext cx="2076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rgbClr val="434343"/>
                </a:solidFill>
                <a:latin typeface="Fira Code Medium"/>
                <a:ea typeface="Fira Code Medium"/>
                <a:cs typeface="Fira Code Medium"/>
                <a:sym typeface="Fira Code Medium"/>
              </a:rPr>
              <a:t>Workflow</a:t>
            </a:r>
            <a:endParaRPr sz="3000">
              <a:solidFill>
                <a:srgbClr val="434343"/>
              </a:solidFill>
              <a:latin typeface="Fira Code Medium"/>
              <a:ea typeface="Fira Code Medium"/>
              <a:cs typeface="Fira Code Medium"/>
              <a:sym typeface="Fira Code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 name="Shape 144"/>
        <p:cNvGrpSpPr/>
        <p:nvPr/>
      </p:nvGrpSpPr>
      <p:grpSpPr>
        <a:xfrm>
          <a:off x="0" y="0"/>
          <a:ext cx="0" cy="0"/>
          <a:chOff x="0" y="0"/>
          <a:chExt cx="0" cy="0"/>
        </a:xfrm>
      </p:grpSpPr>
      <p:sp>
        <p:nvSpPr>
          <p:cNvPr id="145" name="Google Shape;145;p21"/>
          <p:cNvSpPr/>
          <p:nvPr/>
        </p:nvSpPr>
        <p:spPr>
          <a:xfrm>
            <a:off x="342475" y="595325"/>
            <a:ext cx="6221100" cy="4153800"/>
          </a:xfrm>
          <a:prstGeom prst="rect">
            <a:avLst/>
          </a:prstGeom>
          <a:solidFill>
            <a:srgbClr val="000000">
              <a:alpha val="8492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txBox="1"/>
          <p:nvPr/>
        </p:nvSpPr>
        <p:spPr>
          <a:xfrm>
            <a:off x="602275" y="762290"/>
            <a:ext cx="4361100" cy="623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lt1"/>
                </a:solidFill>
                <a:latin typeface="Poppins"/>
                <a:ea typeface="Poppins"/>
                <a:cs typeface="Poppins"/>
                <a:sym typeface="Poppins"/>
              </a:rPr>
              <a:t>Sample Code</a:t>
            </a:r>
            <a:endParaRPr sz="2900">
              <a:solidFill>
                <a:schemeClr val="lt1"/>
              </a:solidFill>
              <a:latin typeface="Poppins"/>
              <a:ea typeface="Poppins"/>
              <a:cs typeface="Poppins"/>
              <a:sym typeface="Poppins"/>
            </a:endParaRPr>
          </a:p>
        </p:txBody>
      </p:sp>
      <p:sp>
        <p:nvSpPr>
          <p:cNvPr id="147" name="Google Shape;147;p21"/>
          <p:cNvSpPr txBox="1"/>
          <p:nvPr>
            <p:ph idx="4294967295" type="body"/>
          </p:nvPr>
        </p:nvSpPr>
        <p:spPr>
          <a:xfrm>
            <a:off x="602275" y="1477088"/>
            <a:ext cx="5701500" cy="3133500"/>
          </a:xfrm>
          <a:prstGeom prst="rect">
            <a:avLst/>
          </a:prstGeom>
          <a:solidFill>
            <a:srgbClr val="000000">
              <a:alpha val="84360"/>
            </a:srgbClr>
          </a:solidFill>
        </p:spPr>
        <p:txBody>
          <a:bodyPr anchorCtr="0" anchor="t" bIns="91425" lIns="91425" spcFirstLastPara="1" rIns="91425" wrap="square" tIns="91425">
            <a:normAutofit fontScale="92500"/>
          </a:bodyPr>
          <a:lstStyle/>
          <a:p>
            <a:pPr indent="0" lvl="0" marL="0" rtl="0" algn="l">
              <a:lnSpc>
                <a:spcPct val="135714"/>
              </a:lnSpc>
              <a:spcBef>
                <a:spcPts val="0"/>
              </a:spcBef>
              <a:spcAft>
                <a:spcPts val="0"/>
              </a:spcAft>
              <a:buNone/>
            </a:pPr>
            <a:r>
              <a:rPr lang="en" sz="1789">
                <a:solidFill>
                  <a:srgbClr val="E1E4E8"/>
                </a:solidFill>
                <a:highlight>
                  <a:srgbClr val="000000"/>
                </a:highlight>
                <a:latin typeface="Poppins"/>
                <a:ea typeface="Poppins"/>
                <a:cs typeface="Poppins"/>
                <a:sym typeface="Poppins"/>
              </a:rPr>
              <a:t>Some of the sample code that is used in this project </a:t>
            </a:r>
            <a:endParaRPr sz="1789">
              <a:solidFill>
                <a:srgbClr val="E1E4E8"/>
              </a:solidFill>
              <a:highlight>
                <a:srgbClr val="000000"/>
              </a:highlight>
              <a:latin typeface="Poppins"/>
              <a:ea typeface="Poppins"/>
              <a:cs typeface="Poppins"/>
              <a:sym typeface="Poppins"/>
            </a:endParaRPr>
          </a:p>
          <a:p>
            <a:pPr indent="0" lvl="0" marL="0" rtl="0" algn="l">
              <a:lnSpc>
                <a:spcPct val="135714"/>
              </a:lnSpc>
              <a:spcBef>
                <a:spcPts val="0"/>
              </a:spcBef>
              <a:spcAft>
                <a:spcPts val="0"/>
              </a:spcAft>
              <a:buNone/>
            </a:pPr>
            <a:r>
              <a:t/>
            </a:r>
            <a:endParaRPr sz="1050">
              <a:solidFill>
                <a:srgbClr val="E1E4E8"/>
              </a:solidFill>
              <a:highlight>
                <a:srgbClr val="000000"/>
              </a:highlight>
              <a:latin typeface="Fira Code"/>
              <a:ea typeface="Fira Code"/>
              <a:cs typeface="Fira Code"/>
              <a:sym typeface="Fira Code"/>
            </a:endParaRPr>
          </a:p>
          <a:p>
            <a:pPr indent="0" lvl="0" marL="0" rtl="0" algn="l">
              <a:lnSpc>
                <a:spcPct val="135714"/>
              </a:lnSpc>
              <a:spcBef>
                <a:spcPts val="0"/>
              </a:spcBef>
              <a:spcAft>
                <a:spcPts val="0"/>
              </a:spcAft>
              <a:buNone/>
            </a:pPr>
            <a:r>
              <a:t/>
            </a:r>
            <a:endParaRPr sz="1050">
              <a:solidFill>
                <a:srgbClr val="E1E4E8"/>
              </a:solidFill>
              <a:highlight>
                <a:srgbClr val="000000"/>
              </a:highlight>
              <a:latin typeface="Fira Code"/>
              <a:ea typeface="Fira Code"/>
              <a:cs typeface="Fira Code"/>
              <a:sym typeface="Fira Code"/>
            </a:endParaRPr>
          </a:p>
          <a:p>
            <a:pPr indent="0" lvl="0" marL="0" rtl="0" algn="l">
              <a:lnSpc>
                <a:spcPct val="135714"/>
              </a:lnSpc>
              <a:spcBef>
                <a:spcPts val="0"/>
              </a:spcBef>
              <a:spcAft>
                <a:spcPts val="0"/>
              </a:spcAft>
              <a:buNone/>
            </a:pPr>
            <a:r>
              <a:rPr lang="en" sz="1504">
                <a:solidFill>
                  <a:srgbClr val="E1E4E8"/>
                </a:solidFill>
                <a:highlight>
                  <a:srgbClr val="000000"/>
                </a:highlight>
                <a:latin typeface="Fira Code"/>
                <a:ea typeface="Fira Code"/>
                <a:cs typeface="Fira Code"/>
                <a:sym typeface="Fira Code"/>
              </a:rPr>
              <a:t>context </a:t>
            </a:r>
            <a:r>
              <a:rPr lang="en" sz="1504">
                <a:solidFill>
                  <a:srgbClr val="F97583"/>
                </a:solidFill>
                <a:highlight>
                  <a:srgbClr val="000000"/>
                </a:highlight>
                <a:latin typeface="Fira Code"/>
                <a:ea typeface="Fira Code"/>
                <a:cs typeface="Fira Code"/>
                <a:sym typeface="Fira Code"/>
              </a:rPr>
              <a:t>=</a:t>
            </a:r>
            <a:r>
              <a:rPr lang="en" sz="1504">
                <a:solidFill>
                  <a:srgbClr val="E1E4E8"/>
                </a:solidFill>
                <a:highlight>
                  <a:srgbClr val="000000"/>
                </a:highlight>
                <a:latin typeface="Fira Code"/>
                <a:ea typeface="Fira Code"/>
                <a:cs typeface="Fira Code"/>
                <a:sym typeface="Fira Code"/>
              </a:rPr>
              <a:t> </a:t>
            </a:r>
            <a:r>
              <a:rPr lang="en" sz="1504">
                <a:solidFill>
                  <a:srgbClr val="B392F0"/>
                </a:solidFill>
                <a:highlight>
                  <a:srgbClr val="000000"/>
                </a:highlight>
                <a:latin typeface="Fira Code"/>
                <a:ea typeface="Fira Code"/>
                <a:cs typeface="Fira Code"/>
                <a:sym typeface="Fira Code"/>
              </a:rPr>
              <a:t>ssl</a:t>
            </a:r>
            <a:r>
              <a:rPr lang="en" sz="1504">
                <a:solidFill>
                  <a:srgbClr val="E1E4E8"/>
                </a:solidFill>
                <a:highlight>
                  <a:srgbClr val="000000"/>
                </a:highlight>
                <a:latin typeface="Fira Code"/>
                <a:ea typeface="Fira Code"/>
                <a:cs typeface="Fira Code"/>
                <a:sym typeface="Fira Code"/>
              </a:rPr>
              <a:t>.</a:t>
            </a:r>
            <a:r>
              <a:rPr lang="en" sz="1504">
                <a:solidFill>
                  <a:srgbClr val="B392F0"/>
                </a:solidFill>
                <a:highlight>
                  <a:srgbClr val="000000"/>
                </a:highlight>
                <a:latin typeface="Fira Code"/>
                <a:ea typeface="Fira Code"/>
                <a:cs typeface="Fira Code"/>
                <a:sym typeface="Fira Code"/>
              </a:rPr>
              <a:t>create_default_context</a:t>
            </a:r>
            <a:r>
              <a:rPr lang="en" sz="1504">
                <a:solidFill>
                  <a:srgbClr val="E1E4E8"/>
                </a:solidFill>
                <a:highlight>
                  <a:srgbClr val="000000"/>
                </a:highlight>
                <a:latin typeface="Fira Code"/>
                <a:ea typeface="Fira Code"/>
                <a:cs typeface="Fira Code"/>
                <a:sym typeface="Fira Code"/>
              </a:rPr>
              <a:t>()</a:t>
            </a:r>
            <a:endParaRPr sz="1504">
              <a:solidFill>
                <a:srgbClr val="E1E4E8"/>
              </a:solidFill>
              <a:highlight>
                <a:srgbClr val="000000"/>
              </a:highlight>
              <a:latin typeface="Fira Code"/>
              <a:ea typeface="Fira Code"/>
              <a:cs typeface="Fira Code"/>
              <a:sym typeface="Fira Code"/>
            </a:endParaRPr>
          </a:p>
          <a:p>
            <a:pPr indent="0" lvl="0" marL="0" rtl="0" algn="l">
              <a:lnSpc>
                <a:spcPct val="135714"/>
              </a:lnSpc>
              <a:spcBef>
                <a:spcPts val="0"/>
              </a:spcBef>
              <a:spcAft>
                <a:spcPts val="0"/>
              </a:spcAft>
              <a:buNone/>
            </a:pPr>
            <a:r>
              <a:rPr lang="en" sz="1504">
                <a:solidFill>
                  <a:srgbClr val="F97583"/>
                </a:solidFill>
                <a:highlight>
                  <a:srgbClr val="000000"/>
                </a:highlight>
                <a:latin typeface="Fira Code"/>
                <a:ea typeface="Fira Code"/>
                <a:cs typeface="Fira Code"/>
                <a:sym typeface="Fira Code"/>
              </a:rPr>
              <a:t>with</a:t>
            </a:r>
            <a:r>
              <a:rPr lang="en" sz="1504">
                <a:solidFill>
                  <a:srgbClr val="E1E4E8"/>
                </a:solidFill>
                <a:highlight>
                  <a:srgbClr val="000000"/>
                </a:highlight>
                <a:latin typeface="Fira Code"/>
                <a:ea typeface="Fira Code"/>
                <a:cs typeface="Fira Code"/>
                <a:sym typeface="Fira Code"/>
              </a:rPr>
              <a:t> </a:t>
            </a:r>
            <a:r>
              <a:rPr lang="en" sz="1504">
                <a:solidFill>
                  <a:srgbClr val="B392F0"/>
                </a:solidFill>
                <a:highlight>
                  <a:srgbClr val="000000"/>
                </a:highlight>
                <a:latin typeface="Fira Code"/>
                <a:ea typeface="Fira Code"/>
                <a:cs typeface="Fira Code"/>
                <a:sym typeface="Fira Code"/>
              </a:rPr>
              <a:t>smtplib</a:t>
            </a:r>
            <a:r>
              <a:rPr lang="en" sz="1504">
                <a:solidFill>
                  <a:srgbClr val="E1E4E8"/>
                </a:solidFill>
                <a:highlight>
                  <a:srgbClr val="000000"/>
                </a:highlight>
                <a:latin typeface="Fira Code"/>
                <a:ea typeface="Fira Code"/>
                <a:cs typeface="Fira Code"/>
                <a:sym typeface="Fira Code"/>
              </a:rPr>
              <a:t>.</a:t>
            </a:r>
            <a:r>
              <a:rPr lang="en" sz="1504">
                <a:solidFill>
                  <a:srgbClr val="B392F0"/>
                </a:solidFill>
                <a:highlight>
                  <a:srgbClr val="000000"/>
                </a:highlight>
                <a:latin typeface="Fira Code"/>
                <a:ea typeface="Fira Code"/>
                <a:cs typeface="Fira Code"/>
                <a:sym typeface="Fira Code"/>
              </a:rPr>
              <a:t>SMTP</a:t>
            </a:r>
            <a:r>
              <a:rPr lang="en" sz="1504">
                <a:solidFill>
                  <a:srgbClr val="E1E4E8"/>
                </a:solidFill>
                <a:highlight>
                  <a:srgbClr val="000000"/>
                </a:highlight>
                <a:latin typeface="Fira Code"/>
                <a:ea typeface="Fira Code"/>
                <a:cs typeface="Fira Code"/>
                <a:sym typeface="Fira Code"/>
              </a:rPr>
              <a:t>(smtp_server, port) </a:t>
            </a:r>
            <a:r>
              <a:rPr lang="en" sz="1504">
                <a:solidFill>
                  <a:srgbClr val="F97583"/>
                </a:solidFill>
                <a:highlight>
                  <a:srgbClr val="000000"/>
                </a:highlight>
                <a:latin typeface="Fira Code"/>
                <a:ea typeface="Fira Code"/>
                <a:cs typeface="Fira Code"/>
                <a:sym typeface="Fira Code"/>
              </a:rPr>
              <a:t>as</a:t>
            </a:r>
            <a:r>
              <a:rPr lang="en" sz="1504">
                <a:solidFill>
                  <a:srgbClr val="E1E4E8"/>
                </a:solidFill>
                <a:highlight>
                  <a:srgbClr val="000000"/>
                </a:highlight>
                <a:latin typeface="Fira Code"/>
                <a:ea typeface="Fira Code"/>
                <a:cs typeface="Fira Code"/>
                <a:sym typeface="Fira Code"/>
              </a:rPr>
              <a:t> email:</a:t>
            </a:r>
            <a:endParaRPr sz="1504">
              <a:solidFill>
                <a:srgbClr val="E1E4E8"/>
              </a:solidFill>
              <a:highlight>
                <a:srgbClr val="000000"/>
              </a:highlight>
              <a:latin typeface="Fira Code"/>
              <a:ea typeface="Fira Code"/>
              <a:cs typeface="Fira Code"/>
              <a:sym typeface="Fira Code"/>
            </a:endParaRPr>
          </a:p>
          <a:p>
            <a:pPr indent="0" lvl="0" marL="0" rtl="0" algn="l">
              <a:lnSpc>
                <a:spcPct val="135714"/>
              </a:lnSpc>
              <a:spcBef>
                <a:spcPts val="0"/>
              </a:spcBef>
              <a:spcAft>
                <a:spcPts val="0"/>
              </a:spcAft>
              <a:buNone/>
            </a:pPr>
            <a:r>
              <a:rPr lang="en" sz="1504">
                <a:solidFill>
                  <a:srgbClr val="E1E4E8"/>
                </a:solidFill>
                <a:highlight>
                  <a:srgbClr val="000000"/>
                </a:highlight>
                <a:latin typeface="Fira Code"/>
                <a:ea typeface="Fira Code"/>
                <a:cs typeface="Fira Code"/>
                <a:sym typeface="Fira Code"/>
              </a:rPr>
              <a:t>email.</a:t>
            </a:r>
            <a:r>
              <a:rPr lang="en" sz="1504">
                <a:solidFill>
                  <a:srgbClr val="B392F0"/>
                </a:solidFill>
                <a:highlight>
                  <a:srgbClr val="000000"/>
                </a:highlight>
                <a:latin typeface="Fira Code"/>
                <a:ea typeface="Fira Code"/>
                <a:cs typeface="Fira Code"/>
                <a:sym typeface="Fira Code"/>
              </a:rPr>
              <a:t>starttls</a:t>
            </a:r>
            <a:r>
              <a:rPr lang="en" sz="1504">
                <a:solidFill>
                  <a:srgbClr val="E1E4E8"/>
                </a:solidFill>
                <a:highlight>
                  <a:srgbClr val="000000"/>
                </a:highlight>
                <a:latin typeface="Fira Code"/>
                <a:ea typeface="Fira Code"/>
                <a:cs typeface="Fira Code"/>
                <a:sym typeface="Fira Code"/>
              </a:rPr>
              <a:t>(</a:t>
            </a:r>
            <a:r>
              <a:rPr lang="en" sz="1504">
                <a:solidFill>
                  <a:srgbClr val="FFAB70"/>
                </a:solidFill>
                <a:highlight>
                  <a:srgbClr val="000000"/>
                </a:highlight>
                <a:latin typeface="Fira Code"/>
                <a:ea typeface="Fira Code"/>
                <a:cs typeface="Fira Code"/>
                <a:sym typeface="Fira Code"/>
              </a:rPr>
              <a:t>context</a:t>
            </a:r>
            <a:r>
              <a:rPr lang="en" sz="1504">
                <a:solidFill>
                  <a:srgbClr val="E1E4E8"/>
                </a:solidFill>
                <a:highlight>
                  <a:srgbClr val="000000"/>
                </a:highlight>
                <a:latin typeface="Fira Code"/>
                <a:ea typeface="Fira Code"/>
                <a:cs typeface="Fira Code"/>
                <a:sym typeface="Fira Code"/>
              </a:rPr>
              <a:t> </a:t>
            </a:r>
            <a:r>
              <a:rPr lang="en" sz="1504">
                <a:solidFill>
                  <a:srgbClr val="F97583"/>
                </a:solidFill>
                <a:highlight>
                  <a:srgbClr val="000000"/>
                </a:highlight>
                <a:latin typeface="Fira Code"/>
                <a:ea typeface="Fira Code"/>
                <a:cs typeface="Fira Code"/>
                <a:sym typeface="Fira Code"/>
              </a:rPr>
              <a:t>=</a:t>
            </a:r>
            <a:r>
              <a:rPr lang="en" sz="1504">
                <a:solidFill>
                  <a:srgbClr val="E1E4E8"/>
                </a:solidFill>
                <a:highlight>
                  <a:srgbClr val="000000"/>
                </a:highlight>
                <a:latin typeface="Fira Code"/>
                <a:ea typeface="Fira Code"/>
                <a:cs typeface="Fira Code"/>
                <a:sym typeface="Fira Code"/>
              </a:rPr>
              <a:t> context)</a:t>
            </a:r>
            <a:endParaRPr sz="1504">
              <a:solidFill>
                <a:srgbClr val="E1E4E8"/>
              </a:solidFill>
              <a:highlight>
                <a:srgbClr val="000000"/>
              </a:highlight>
              <a:latin typeface="Fira Code"/>
              <a:ea typeface="Fira Code"/>
              <a:cs typeface="Fira Code"/>
              <a:sym typeface="Fira Code"/>
            </a:endParaRPr>
          </a:p>
          <a:p>
            <a:pPr indent="0" lvl="0" marL="0" rtl="0" algn="l">
              <a:lnSpc>
                <a:spcPct val="135714"/>
              </a:lnSpc>
              <a:spcBef>
                <a:spcPts val="0"/>
              </a:spcBef>
              <a:spcAft>
                <a:spcPts val="0"/>
              </a:spcAft>
              <a:buNone/>
            </a:pPr>
            <a:r>
              <a:rPr lang="en" sz="1504">
                <a:solidFill>
                  <a:srgbClr val="E1E4E8"/>
                </a:solidFill>
                <a:highlight>
                  <a:srgbClr val="000000"/>
                </a:highlight>
                <a:latin typeface="Fira Code"/>
                <a:ea typeface="Fira Code"/>
                <a:cs typeface="Fira Code"/>
                <a:sym typeface="Fira Code"/>
              </a:rPr>
              <a:t>email.</a:t>
            </a:r>
            <a:r>
              <a:rPr lang="en" sz="1504">
                <a:solidFill>
                  <a:srgbClr val="B392F0"/>
                </a:solidFill>
                <a:highlight>
                  <a:srgbClr val="000000"/>
                </a:highlight>
                <a:latin typeface="Fira Code"/>
                <a:ea typeface="Fira Code"/>
                <a:cs typeface="Fira Code"/>
                <a:sym typeface="Fira Code"/>
              </a:rPr>
              <a:t>login</a:t>
            </a:r>
            <a:r>
              <a:rPr lang="en" sz="1504">
                <a:solidFill>
                  <a:srgbClr val="E1E4E8"/>
                </a:solidFill>
                <a:highlight>
                  <a:srgbClr val="000000"/>
                </a:highlight>
                <a:latin typeface="Fira Code"/>
                <a:ea typeface="Fira Code"/>
                <a:cs typeface="Fira Code"/>
                <a:sym typeface="Fira Code"/>
              </a:rPr>
              <a:t>(bot_email, password)</a:t>
            </a:r>
            <a:endParaRPr sz="1504">
              <a:solidFill>
                <a:srgbClr val="E1E4E8"/>
              </a:solidFill>
              <a:highlight>
                <a:srgbClr val="000000"/>
              </a:highlight>
              <a:latin typeface="Fira Code"/>
              <a:ea typeface="Fira Code"/>
              <a:cs typeface="Fira Code"/>
              <a:sym typeface="Fira Code"/>
            </a:endParaRPr>
          </a:p>
          <a:p>
            <a:pPr indent="0" lvl="0" marL="0" rtl="0" algn="l">
              <a:lnSpc>
                <a:spcPct val="135714"/>
              </a:lnSpc>
              <a:spcBef>
                <a:spcPts val="0"/>
              </a:spcBef>
              <a:spcAft>
                <a:spcPts val="0"/>
              </a:spcAft>
              <a:buNone/>
            </a:pPr>
            <a:r>
              <a:rPr lang="en" sz="1504">
                <a:solidFill>
                  <a:srgbClr val="E1E4E8"/>
                </a:solidFill>
                <a:highlight>
                  <a:srgbClr val="000000"/>
                </a:highlight>
                <a:latin typeface="Fira Code"/>
                <a:ea typeface="Fira Code"/>
                <a:cs typeface="Fira Code"/>
                <a:sym typeface="Fira Code"/>
              </a:rPr>
              <a:t>send_time </a:t>
            </a:r>
            <a:r>
              <a:rPr lang="en" sz="1504">
                <a:solidFill>
                  <a:srgbClr val="F97583"/>
                </a:solidFill>
                <a:highlight>
                  <a:srgbClr val="000000"/>
                </a:highlight>
                <a:latin typeface="Fira Code"/>
                <a:ea typeface="Fira Code"/>
                <a:cs typeface="Fira Code"/>
                <a:sym typeface="Fira Code"/>
              </a:rPr>
              <a:t>=</a:t>
            </a:r>
            <a:r>
              <a:rPr lang="en" sz="1504">
                <a:solidFill>
                  <a:srgbClr val="E1E4E8"/>
                </a:solidFill>
                <a:highlight>
                  <a:srgbClr val="000000"/>
                </a:highlight>
                <a:latin typeface="Fira Code"/>
                <a:ea typeface="Fira Code"/>
                <a:cs typeface="Fira Code"/>
                <a:sym typeface="Fira Code"/>
              </a:rPr>
              <a:t> </a:t>
            </a:r>
            <a:r>
              <a:rPr lang="en" sz="1504">
                <a:solidFill>
                  <a:srgbClr val="B392F0"/>
                </a:solidFill>
                <a:highlight>
                  <a:srgbClr val="000000"/>
                </a:highlight>
                <a:latin typeface="Fira Code"/>
                <a:ea typeface="Fira Code"/>
                <a:cs typeface="Fira Code"/>
                <a:sym typeface="Fira Code"/>
              </a:rPr>
              <a:t>dt</a:t>
            </a:r>
            <a:r>
              <a:rPr lang="en" sz="1504">
                <a:solidFill>
                  <a:srgbClr val="E1E4E8"/>
                </a:solidFill>
                <a:highlight>
                  <a:srgbClr val="000000"/>
                </a:highlight>
                <a:latin typeface="Fira Code"/>
                <a:ea typeface="Fira Code"/>
                <a:cs typeface="Fira Code"/>
                <a:sym typeface="Fira Code"/>
              </a:rPr>
              <a:t>.</a:t>
            </a:r>
            <a:r>
              <a:rPr lang="en" sz="1504">
                <a:solidFill>
                  <a:srgbClr val="B392F0"/>
                </a:solidFill>
                <a:highlight>
                  <a:srgbClr val="000000"/>
                </a:highlight>
                <a:latin typeface="Fira Code"/>
                <a:ea typeface="Fira Code"/>
                <a:cs typeface="Fira Code"/>
                <a:sym typeface="Fira Code"/>
              </a:rPr>
              <a:t>datetime</a:t>
            </a:r>
            <a:r>
              <a:rPr lang="en" sz="1504">
                <a:solidFill>
                  <a:srgbClr val="E1E4E8"/>
                </a:solidFill>
                <a:highlight>
                  <a:srgbClr val="000000"/>
                </a:highlight>
                <a:latin typeface="Fira Code"/>
                <a:ea typeface="Fira Code"/>
                <a:cs typeface="Fira Code"/>
                <a:sym typeface="Fira Code"/>
              </a:rPr>
              <a:t>(</a:t>
            </a:r>
            <a:r>
              <a:rPr lang="en" sz="1504">
                <a:solidFill>
                  <a:srgbClr val="79B8FF"/>
                </a:solidFill>
                <a:highlight>
                  <a:srgbClr val="000000"/>
                </a:highlight>
                <a:latin typeface="Fira Code"/>
                <a:ea typeface="Fira Code"/>
                <a:cs typeface="Fira Code"/>
                <a:sym typeface="Fira Code"/>
              </a:rPr>
              <a:t>2022</a:t>
            </a:r>
            <a:r>
              <a:rPr lang="en" sz="1504">
                <a:solidFill>
                  <a:srgbClr val="E1E4E8"/>
                </a:solidFill>
                <a:highlight>
                  <a:srgbClr val="000000"/>
                </a:highlight>
                <a:latin typeface="Fira Code"/>
                <a:ea typeface="Fira Code"/>
                <a:cs typeface="Fira Code"/>
                <a:sym typeface="Fira Code"/>
              </a:rPr>
              <a:t>, </a:t>
            </a:r>
            <a:r>
              <a:rPr lang="en" sz="1504">
                <a:solidFill>
                  <a:srgbClr val="79B8FF"/>
                </a:solidFill>
                <a:highlight>
                  <a:srgbClr val="000000"/>
                </a:highlight>
                <a:latin typeface="Fira Code"/>
                <a:ea typeface="Fira Code"/>
                <a:cs typeface="Fira Code"/>
                <a:sym typeface="Fira Code"/>
              </a:rPr>
              <a:t>1</a:t>
            </a:r>
            <a:r>
              <a:rPr lang="en" sz="1504">
                <a:solidFill>
                  <a:srgbClr val="E1E4E8"/>
                </a:solidFill>
                <a:highlight>
                  <a:srgbClr val="000000"/>
                </a:highlight>
                <a:latin typeface="Fira Code"/>
                <a:ea typeface="Fira Code"/>
                <a:cs typeface="Fira Code"/>
                <a:sym typeface="Fira Code"/>
              </a:rPr>
              <a:t>, </a:t>
            </a:r>
            <a:r>
              <a:rPr lang="en" sz="1504">
                <a:solidFill>
                  <a:srgbClr val="79B8FF"/>
                </a:solidFill>
                <a:highlight>
                  <a:srgbClr val="000000"/>
                </a:highlight>
                <a:latin typeface="Fira Code"/>
                <a:ea typeface="Fira Code"/>
                <a:cs typeface="Fira Code"/>
                <a:sym typeface="Fira Code"/>
              </a:rPr>
              <a:t>5</a:t>
            </a:r>
            <a:r>
              <a:rPr lang="en" sz="1504">
                <a:solidFill>
                  <a:srgbClr val="E1E4E8"/>
                </a:solidFill>
                <a:highlight>
                  <a:srgbClr val="000000"/>
                </a:highlight>
                <a:latin typeface="Fira Code"/>
                <a:ea typeface="Fira Code"/>
                <a:cs typeface="Fira Code"/>
                <a:sym typeface="Fira Code"/>
              </a:rPr>
              <a:t>, </a:t>
            </a:r>
            <a:r>
              <a:rPr lang="en" sz="1504">
                <a:solidFill>
                  <a:srgbClr val="79B8FF"/>
                </a:solidFill>
                <a:highlight>
                  <a:srgbClr val="000000"/>
                </a:highlight>
                <a:latin typeface="Fira Code"/>
                <a:ea typeface="Fira Code"/>
                <a:cs typeface="Fira Code"/>
                <a:sym typeface="Fira Code"/>
              </a:rPr>
              <a:t>14</a:t>
            </a:r>
            <a:r>
              <a:rPr lang="en" sz="1504">
                <a:solidFill>
                  <a:srgbClr val="E1E4E8"/>
                </a:solidFill>
                <a:highlight>
                  <a:srgbClr val="000000"/>
                </a:highlight>
                <a:latin typeface="Fira Code"/>
                <a:ea typeface="Fira Code"/>
                <a:cs typeface="Fira Code"/>
                <a:sym typeface="Fira Code"/>
              </a:rPr>
              <a:t>, </a:t>
            </a:r>
            <a:r>
              <a:rPr lang="en" sz="1504">
                <a:solidFill>
                  <a:srgbClr val="79B8FF"/>
                </a:solidFill>
                <a:highlight>
                  <a:srgbClr val="000000"/>
                </a:highlight>
                <a:latin typeface="Fira Code"/>
                <a:ea typeface="Fira Code"/>
                <a:cs typeface="Fira Code"/>
                <a:sym typeface="Fira Code"/>
              </a:rPr>
              <a:t>43</a:t>
            </a:r>
            <a:r>
              <a:rPr lang="en" sz="1504">
                <a:solidFill>
                  <a:srgbClr val="E1E4E8"/>
                </a:solidFill>
                <a:highlight>
                  <a:srgbClr val="000000"/>
                </a:highlight>
                <a:latin typeface="Fira Code"/>
                <a:ea typeface="Fira Code"/>
                <a:cs typeface="Fira Code"/>
                <a:sym typeface="Fira Code"/>
              </a:rPr>
              <a:t>, </a:t>
            </a:r>
            <a:r>
              <a:rPr lang="en" sz="1504">
                <a:solidFill>
                  <a:srgbClr val="79B8FF"/>
                </a:solidFill>
                <a:highlight>
                  <a:srgbClr val="000000"/>
                </a:highlight>
                <a:latin typeface="Fira Code"/>
                <a:ea typeface="Fira Code"/>
                <a:cs typeface="Fira Code"/>
                <a:sym typeface="Fira Code"/>
              </a:rPr>
              <a:t>00</a:t>
            </a:r>
            <a:r>
              <a:rPr lang="en" sz="1504">
                <a:solidFill>
                  <a:srgbClr val="E1E4E8"/>
                </a:solidFill>
                <a:highlight>
                  <a:srgbClr val="000000"/>
                </a:highlight>
                <a:latin typeface="Fira Code"/>
                <a:ea typeface="Fira Code"/>
                <a:cs typeface="Fira Code"/>
                <a:sym typeface="Fira Code"/>
              </a:rPr>
              <a:t>)</a:t>
            </a:r>
            <a:endParaRPr sz="1504">
              <a:solidFill>
                <a:srgbClr val="E1E4E8"/>
              </a:solidFill>
              <a:highlight>
                <a:srgbClr val="000000"/>
              </a:highlight>
              <a:latin typeface="Fira Code"/>
              <a:ea typeface="Fira Code"/>
              <a:cs typeface="Fira Code"/>
              <a:sym typeface="Fira Code"/>
            </a:endParaRPr>
          </a:p>
          <a:p>
            <a:pPr indent="0" lvl="0" marL="0" rtl="0" algn="l">
              <a:lnSpc>
                <a:spcPct val="135714"/>
              </a:lnSpc>
              <a:spcBef>
                <a:spcPts val="0"/>
              </a:spcBef>
              <a:spcAft>
                <a:spcPts val="0"/>
              </a:spcAft>
              <a:buNone/>
            </a:pPr>
            <a:r>
              <a:rPr lang="en" sz="1504">
                <a:solidFill>
                  <a:srgbClr val="E1E4E8"/>
                </a:solidFill>
                <a:highlight>
                  <a:srgbClr val="000000"/>
                </a:highlight>
                <a:latin typeface="Fira Code"/>
                <a:ea typeface="Fira Code"/>
                <a:cs typeface="Fira Code"/>
                <a:sym typeface="Fira Code"/>
              </a:rPr>
              <a:t>x </a:t>
            </a:r>
            <a:r>
              <a:rPr lang="en" sz="1504">
                <a:solidFill>
                  <a:srgbClr val="F97583"/>
                </a:solidFill>
                <a:highlight>
                  <a:srgbClr val="000000"/>
                </a:highlight>
                <a:latin typeface="Fira Code"/>
                <a:ea typeface="Fira Code"/>
                <a:cs typeface="Fira Code"/>
                <a:sym typeface="Fira Code"/>
              </a:rPr>
              <a:t>=</a:t>
            </a:r>
            <a:r>
              <a:rPr lang="en" sz="1504">
                <a:solidFill>
                  <a:srgbClr val="E1E4E8"/>
                </a:solidFill>
                <a:highlight>
                  <a:srgbClr val="000000"/>
                </a:highlight>
                <a:latin typeface="Fira Code"/>
                <a:ea typeface="Fira Code"/>
                <a:cs typeface="Fira Code"/>
                <a:sym typeface="Fira Code"/>
              </a:rPr>
              <a:t> </a:t>
            </a:r>
            <a:r>
              <a:rPr lang="en" sz="1504">
                <a:solidFill>
                  <a:srgbClr val="B392F0"/>
                </a:solidFill>
                <a:highlight>
                  <a:srgbClr val="000000"/>
                </a:highlight>
                <a:latin typeface="Fira Code"/>
                <a:ea typeface="Fira Code"/>
                <a:cs typeface="Fira Code"/>
                <a:sym typeface="Fira Code"/>
              </a:rPr>
              <a:t>time</a:t>
            </a:r>
            <a:r>
              <a:rPr lang="en" sz="1504">
                <a:solidFill>
                  <a:srgbClr val="E1E4E8"/>
                </a:solidFill>
                <a:highlight>
                  <a:srgbClr val="000000"/>
                </a:highlight>
                <a:latin typeface="Fira Code"/>
                <a:ea typeface="Fira Code"/>
                <a:cs typeface="Fira Code"/>
                <a:sym typeface="Fira Code"/>
              </a:rPr>
              <a:t>.</a:t>
            </a:r>
            <a:r>
              <a:rPr lang="en" sz="1504">
                <a:solidFill>
                  <a:srgbClr val="B392F0"/>
                </a:solidFill>
                <a:highlight>
                  <a:srgbClr val="000000"/>
                </a:highlight>
                <a:latin typeface="Fira Code"/>
                <a:ea typeface="Fira Code"/>
                <a:cs typeface="Fira Code"/>
                <a:sym typeface="Fira Code"/>
              </a:rPr>
              <a:t>sleep</a:t>
            </a:r>
            <a:r>
              <a:rPr lang="en" sz="1504">
                <a:solidFill>
                  <a:srgbClr val="E1E4E8"/>
                </a:solidFill>
                <a:highlight>
                  <a:srgbClr val="000000"/>
                </a:highlight>
                <a:latin typeface="Fira Code"/>
                <a:ea typeface="Fira Code"/>
                <a:cs typeface="Fira Code"/>
                <a:sym typeface="Fira Code"/>
              </a:rPr>
              <a:t>(send_time.</a:t>
            </a:r>
            <a:r>
              <a:rPr lang="en" sz="1504">
                <a:solidFill>
                  <a:srgbClr val="B392F0"/>
                </a:solidFill>
                <a:highlight>
                  <a:srgbClr val="000000"/>
                </a:highlight>
                <a:latin typeface="Fira Code"/>
                <a:ea typeface="Fira Code"/>
                <a:cs typeface="Fira Code"/>
                <a:sym typeface="Fira Code"/>
              </a:rPr>
              <a:t>timestamp</a:t>
            </a:r>
            <a:r>
              <a:rPr lang="en" sz="1504">
                <a:solidFill>
                  <a:srgbClr val="E1E4E8"/>
                </a:solidFill>
                <a:highlight>
                  <a:srgbClr val="000000"/>
                </a:highlight>
                <a:latin typeface="Fira Code"/>
                <a:ea typeface="Fira Code"/>
                <a:cs typeface="Fira Code"/>
                <a:sym typeface="Fira Code"/>
              </a:rPr>
              <a:t>() </a:t>
            </a:r>
            <a:r>
              <a:rPr lang="en" sz="1504">
                <a:solidFill>
                  <a:srgbClr val="F97583"/>
                </a:solidFill>
                <a:highlight>
                  <a:srgbClr val="000000"/>
                </a:highlight>
                <a:latin typeface="Fira Code"/>
                <a:ea typeface="Fira Code"/>
                <a:cs typeface="Fira Code"/>
                <a:sym typeface="Fira Code"/>
              </a:rPr>
              <a:t>-</a:t>
            </a:r>
            <a:r>
              <a:rPr lang="en" sz="1504">
                <a:solidFill>
                  <a:srgbClr val="E1E4E8"/>
                </a:solidFill>
                <a:highlight>
                  <a:srgbClr val="000000"/>
                </a:highlight>
                <a:latin typeface="Fira Code"/>
                <a:ea typeface="Fira Code"/>
                <a:cs typeface="Fira Code"/>
                <a:sym typeface="Fira Code"/>
              </a:rPr>
              <a:t> </a:t>
            </a:r>
            <a:r>
              <a:rPr lang="en" sz="1504">
                <a:solidFill>
                  <a:srgbClr val="B392F0"/>
                </a:solidFill>
                <a:highlight>
                  <a:srgbClr val="000000"/>
                </a:highlight>
                <a:latin typeface="Fira Code"/>
                <a:ea typeface="Fira Code"/>
                <a:cs typeface="Fira Code"/>
                <a:sym typeface="Fira Code"/>
              </a:rPr>
              <a:t>time</a:t>
            </a:r>
            <a:r>
              <a:rPr lang="en" sz="1504">
                <a:solidFill>
                  <a:srgbClr val="E1E4E8"/>
                </a:solidFill>
                <a:highlight>
                  <a:srgbClr val="000000"/>
                </a:highlight>
                <a:latin typeface="Fira Code"/>
                <a:ea typeface="Fira Code"/>
                <a:cs typeface="Fira Code"/>
                <a:sym typeface="Fira Code"/>
              </a:rPr>
              <a:t>.</a:t>
            </a:r>
            <a:r>
              <a:rPr lang="en" sz="1504">
                <a:solidFill>
                  <a:srgbClr val="B392F0"/>
                </a:solidFill>
                <a:highlight>
                  <a:srgbClr val="000000"/>
                </a:highlight>
                <a:latin typeface="Fira Code"/>
                <a:ea typeface="Fira Code"/>
                <a:cs typeface="Fira Code"/>
                <a:sym typeface="Fira Code"/>
              </a:rPr>
              <a:t>time</a:t>
            </a:r>
            <a:r>
              <a:rPr lang="en" sz="1504">
                <a:solidFill>
                  <a:srgbClr val="E1E4E8"/>
                </a:solidFill>
                <a:highlight>
                  <a:srgbClr val="000000"/>
                </a:highlight>
                <a:latin typeface="Fira Code"/>
                <a:ea typeface="Fira Code"/>
                <a:cs typeface="Fira Code"/>
                <a:sym typeface="Fira Code"/>
              </a:rPr>
              <a:t>())</a:t>
            </a:r>
            <a:endParaRPr sz="1504">
              <a:solidFill>
                <a:srgbClr val="E1E4E8"/>
              </a:solidFill>
              <a:highlight>
                <a:srgbClr val="000000"/>
              </a:highlight>
              <a:latin typeface="Fira Code"/>
              <a:ea typeface="Fira Code"/>
              <a:cs typeface="Fira Code"/>
              <a:sym typeface="Fira Code"/>
            </a:endParaRPr>
          </a:p>
          <a:p>
            <a:pPr indent="0" lvl="0" marL="0" rtl="0" algn="l">
              <a:lnSpc>
                <a:spcPct val="135714"/>
              </a:lnSpc>
              <a:spcBef>
                <a:spcPts val="0"/>
              </a:spcBef>
              <a:spcAft>
                <a:spcPts val="0"/>
              </a:spcAft>
              <a:buNone/>
            </a:pPr>
            <a:r>
              <a:rPr lang="en" sz="1504">
                <a:solidFill>
                  <a:srgbClr val="E1E4E8"/>
                </a:solidFill>
                <a:highlight>
                  <a:srgbClr val="000000"/>
                </a:highlight>
                <a:latin typeface="Fira Code"/>
                <a:ea typeface="Fira Code"/>
                <a:cs typeface="Fira Code"/>
                <a:sym typeface="Fira Code"/>
              </a:rPr>
              <a:t>email.</a:t>
            </a:r>
            <a:r>
              <a:rPr lang="en" sz="1504">
                <a:solidFill>
                  <a:srgbClr val="B392F0"/>
                </a:solidFill>
                <a:highlight>
                  <a:srgbClr val="000000"/>
                </a:highlight>
                <a:latin typeface="Fira Code"/>
                <a:ea typeface="Fira Code"/>
                <a:cs typeface="Fira Code"/>
                <a:sym typeface="Fira Code"/>
              </a:rPr>
              <a:t>sendmail</a:t>
            </a:r>
            <a:r>
              <a:rPr lang="en" sz="1504">
                <a:solidFill>
                  <a:srgbClr val="E1E4E8"/>
                </a:solidFill>
                <a:highlight>
                  <a:srgbClr val="000000"/>
                </a:highlight>
                <a:latin typeface="Fira Code"/>
                <a:ea typeface="Fira Code"/>
                <a:cs typeface="Fira Code"/>
                <a:sym typeface="Fira Code"/>
              </a:rPr>
              <a:t>(bot_email, reciever_email, message)</a:t>
            </a:r>
            <a:endParaRPr sz="1504">
              <a:solidFill>
                <a:srgbClr val="E1E4E8"/>
              </a:solidFill>
              <a:highlight>
                <a:srgbClr val="000000"/>
              </a:highlight>
              <a:latin typeface="Fira Code"/>
              <a:ea typeface="Fira Code"/>
              <a:cs typeface="Fira Code"/>
              <a:sym typeface="Fira Code"/>
            </a:endParaRPr>
          </a:p>
          <a:p>
            <a:pPr indent="0" lvl="0" marL="0" rtl="0" algn="l">
              <a:spcBef>
                <a:spcPts val="0"/>
              </a:spcBef>
              <a:spcAft>
                <a:spcPts val="1000"/>
              </a:spcAft>
              <a:buNone/>
            </a:pPr>
            <a:r>
              <a:t/>
            </a:r>
            <a:endParaRPr sz="1200">
              <a:solidFill>
                <a:schemeClr val="lt1"/>
              </a:solidFill>
              <a:latin typeface="Fira Code"/>
              <a:ea typeface="Fira Code"/>
              <a:cs typeface="Fira Code"/>
              <a:sym typeface="Fira Code"/>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